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15"/>
  </p:notesMasterIdLst>
  <p:sldIdLst>
    <p:sldId id="256" r:id="rId2"/>
    <p:sldId id="257" r:id="rId3"/>
    <p:sldId id="284" r:id="rId4"/>
    <p:sldId id="259" r:id="rId5"/>
    <p:sldId id="262" r:id="rId6"/>
    <p:sldId id="260" r:id="rId7"/>
    <p:sldId id="285" r:id="rId8"/>
    <p:sldId id="261" r:id="rId9"/>
    <p:sldId id="286" r:id="rId10"/>
    <p:sldId id="265" r:id="rId11"/>
    <p:sldId id="268" r:id="rId12"/>
    <p:sldId id="287" r:id="rId13"/>
    <p:sldId id="279" r:id="rId14"/>
  </p:sldIdLst>
  <p:sldSz cx="9144000" cy="5143500" type="screen16x9"/>
  <p:notesSz cx="6858000" cy="9144000"/>
  <p:embeddedFontLst>
    <p:embeddedFont>
      <p:font typeface="Calibri" panose="020F0502020204030204" pitchFamily="34" charset="0"/>
      <p:regular r:id="rId16"/>
      <p:bold r:id="rId17"/>
      <p:italic r:id="rId18"/>
      <p:boldItalic r:id="rId19"/>
    </p:embeddedFont>
    <p:embeddedFont>
      <p:font typeface="Montserrat" pitchFamily="2" charset="77"/>
      <p:regular r:id="rId20"/>
      <p:bold r:id="rId21"/>
      <p:italic r:id="rId22"/>
      <p:boldItalic r:id="rId23"/>
    </p:embeddedFont>
    <p:embeddedFont>
      <p:font typeface="Raleway" panose="020B0503030101060003" pitchFamily="34" charset="77"/>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7D4BCA8-3919-4D6D-A52E-984E1FCAFA3A}">
  <a:tblStyle styleId="{D7D4BCA8-3919-4D6D-A52E-984E1FCAFA3A}"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01"/>
    <p:restoredTop sz="94674"/>
  </p:normalViewPr>
  <p:slideViewPr>
    <p:cSldViewPr snapToGrid="0" snapToObjects="1">
      <p:cViewPr>
        <p:scale>
          <a:sx n="106" d="100"/>
          <a:sy n="106" d="100"/>
        </p:scale>
        <p:origin x="1584" y="6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9715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descr="buildings4.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1" name="Google Shape;11;p2"/>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802058" y="1791243"/>
            <a:ext cx="235200" cy="0"/>
          </a:xfrm>
          <a:prstGeom prst="straightConnector1">
            <a:avLst/>
          </a:prstGeom>
          <a:noFill/>
          <a:ln w="9525" cap="flat" cmpd="sng">
            <a:solidFill>
              <a:srgbClr val="FFFFFF"/>
            </a:solidFill>
            <a:prstDash val="solid"/>
            <a:round/>
            <a:headEnd type="none" w="med" len="med"/>
            <a:tailEnd type="none" w="med" len="med"/>
          </a:ln>
        </p:spPr>
      </p:cxnSp>
      <p:sp>
        <p:nvSpPr>
          <p:cNvPr id="13" name="Google Shape;13;p2"/>
          <p:cNvSpPr txBox="1">
            <a:spLocks noGrp="1"/>
          </p:cNvSpPr>
          <p:nvPr>
            <p:ph type="ctrTitle"/>
          </p:nvPr>
        </p:nvSpPr>
        <p:spPr>
          <a:xfrm>
            <a:off x="685800" y="1839425"/>
            <a:ext cx="6036600" cy="11598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4"/>
        <p:cNvGrpSpPr/>
        <p:nvPr/>
      </p:nvGrpSpPr>
      <p:grpSpPr>
        <a:xfrm>
          <a:off x="0" y="0"/>
          <a:ext cx="0" cy="0"/>
          <a:chOff x="0" y="0"/>
          <a:chExt cx="0" cy="0"/>
        </a:xfrm>
      </p:grpSpPr>
      <p:pic>
        <p:nvPicPr>
          <p:cNvPr id="15" name="Google Shape;15;p3" descr="buildings3.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16" name="Google Shape;16;p3"/>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7" name="Google Shape;17;p3"/>
          <p:cNvCxnSpPr/>
          <p:nvPr/>
        </p:nvCxnSpPr>
        <p:spPr>
          <a:xfrm>
            <a:off x="802058" y="1715043"/>
            <a:ext cx="235200" cy="0"/>
          </a:xfrm>
          <a:prstGeom prst="straightConnector1">
            <a:avLst/>
          </a:prstGeom>
          <a:noFill/>
          <a:ln w="9525" cap="flat" cmpd="sng">
            <a:solidFill>
              <a:srgbClr val="FFFFFF"/>
            </a:solidFill>
            <a:prstDash val="solid"/>
            <a:round/>
            <a:headEnd type="none" w="med" len="med"/>
            <a:tailEnd type="none" w="med" len="med"/>
          </a:ln>
        </p:spPr>
      </p:cxnSp>
      <p:sp>
        <p:nvSpPr>
          <p:cNvPr id="18" name="Google Shape;18;p3"/>
          <p:cNvSpPr txBox="1">
            <a:spLocks noGrp="1"/>
          </p:cNvSpPr>
          <p:nvPr>
            <p:ph type="ctrTitle"/>
          </p:nvPr>
        </p:nvSpPr>
        <p:spPr>
          <a:xfrm>
            <a:off x="685800" y="1811950"/>
            <a:ext cx="4988400" cy="11598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9" name="Google Shape;19;p3"/>
          <p:cNvSpPr txBox="1">
            <a:spLocks noGrp="1"/>
          </p:cNvSpPr>
          <p:nvPr>
            <p:ph type="subTitle" idx="1"/>
          </p:nvPr>
        </p:nvSpPr>
        <p:spPr>
          <a:xfrm>
            <a:off x="685800" y="3068650"/>
            <a:ext cx="4988400" cy="784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20"/>
        <p:cNvGrpSpPr/>
        <p:nvPr/>
      </p:nvGrpSpPr>
      <p:grpSpPr>
        <a:xfrm>
          <a:off x="0" y="0"/>
          <a:ext cx="0" cy="0"/>
          <a:chOff x="0" y="0"/>
          <a:chExt cx="0" cy="0"/>
        </a:xfrm>
      </p:grpSpPr>
      <p:pic>
        <p:nvPicPr>
          <p:cNvPr id="21" name="Google Shape;21;p4" descr="buildings1.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2" name="Google Shape;22;p4"/>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 name="Google Shape;23;p4"/>
          <p:cNvCxnSpPr/>
          <p:nvPr/>
        </p:nvCxnSpPr>
        <p:spPr>
          <a:xfrm>
            <a:off x="1915850" y="865200"/>
            <a:ext cx="0" cy="3413100"/>
          </a:xfrm>
          <a:prstGeom prst="straightConnector1">
            <a:avLst/>
          </a:prstGeom>
          <a:noFill/>
          <a:ln w="9525" cap="flat" cmpd="sng">
            <a:solidFill>
              <a:srgbClr val="FFFFFF"/>
            </a:solidFill>
            <a:prstDash val="solid"/>
            <a:round/>
            <a:headEnd type="none" w="med" len="med"/>
            <a:tailEnd type="none" w="med" len="med"/>
          </a:ln>
        </p:spPr>
      </p:cxnSp>
      <p:sp>
        <p:nvSpPr>
          <p:cNvPr id="24" name="Google Shape;24;p4"/>
          <p:cNvSpPr txBox="1">
            <a:spLocks noGrp="1"/>
          </p:cNvSpPr>
          <p:nvPr>
            <p:ph type="body" idx="1"/>
          </p:nvPr>
        </p:nvSpPr>
        <p:spPr>
          <a:xfrm>
            <a:off x="2529950" y="1013250"/>
            <a:ext cx="5803500" cy="3117000"/>
          </a:xfrm>
          <a:prstGeom prst="rect">
            <a:avLst/>
          </a:prstGeom>
        </p:spPr>
        <p:txBody>
          <a:bodyPr spcFirstLastPara="1" wrap="square" lIns="91425" tIns="91425" rIns="91425" bIns="91425" anchor="ctr" anchorCtr="0">
            <a:noAutofit/>
          </a:bodyPr>
          <a:lstStyle>
            <a:lvl1pPr marL="457200" lvl="0" indent="-419100" rtl="0">
              <a:spcBef>
                <a:spcPts val="600"/>
              </a:spcBef>
              <a:spcAft>
                <a:spcPts val="0"/>
              </a:spcAft>
              <a:buSzPts val="3000"/>
              <a:buChar char="▫"/>
              <a:defRPr sz="3000" i="1"/>
            </a:lvl1pPr>
            <a:lvl2pPr marL="914400" lvl="1" indent="-419100" rtl="0">
              <a:spcBef>
                <a:spcPts val="0"/>
              </a:spcBef>
              <a:spcAft>
                <a:spcPts val="0"/>
              </a:spcAft>
              <a:buSzPts val="3000"/>
              <a:buChar char="▫"/>
              <a:defRPr sz="3000" i="1"/>
            </a:lvl2pPr>
            <a:lvl3pPr marL="1371600" lvl="2" indent="-419100" rtl="0">
              <a:spcBef>
                <a:spcPts val="0"/>
              </a:spcBef>
              <a:spcAft>
                <a:spcPts val="0"/>
              </a:spcAft>
              <a:buSzPts val="3000"/>
              <a:buChar char="▫"/>
              <a:defRPr sz="3000" i="1"/>
            </a:lvl3pPr>
            <a:lvl4pPr marL="1828800" lvl="3" indent="-419100" rtl="0">
              <a:spcBef>
                <a:spcPts val="0"/>
              </a:spcBef>
              <a:spcAft>
                <a:spcPts val="0"/>
              </a:spcAft>
              <a:buSzPts val="3000"/>
              <a:buChar char="▫"/>
              <a:defRPr sz="3000" i="1"/>
            </a:lvl4pPr>
            <a:lvl5pPr marL="2286000" lvl="4" indent="-419100" rtl="0">
              <a:spcBef>
                <a:spcPts val="0"/>
              </a:spcBef>
              <a:spcAft>
                <a:spcPts val="0"/>
              </a:spcAft>
              <a:buSzPts val="3000"/>
              <a:buChar char="▫"/>
              <a:defRPr sz="3000" i="1"/>
            </a:lvl5pPr>
            <a:lvl6pPr marL="2743200" lvl="5" indent="-419100" rtl="0">
              <a:spcBef>
                <a:spcPts val="0"/>
              </a:spcBef>
              <a:spcAft>
                <a:spcPts val="0"/>
              </a:spcAft>
              <a:buSzPts val="3000"/>
              <a:buChar char="▫"/>
              <a:defRPr sz="3000" i="1"/>
            </a:lvl6pPr>
            <a:lvl7pPr marL="3200400" lvl="6" indent="-419100" rtl="0">
              <a:spcBef>
                <a:spcPts val="0"/>
              </a:spcBef>
              <a:spcAft>
                <a:spcPts val="0"/>
              </a:spcAft>
              <a:buSzPts val="3000"/>
              <a:buChar char="▫"/>
              <a:defRPr sz="3000" i="1"/>
            </a:lvl7pPr>
            <a:lvl8pPr marL="3657600" lvl="7" indent="-419100" rtl="0">
              <a:spcBef>
                <a:spcPts val="0"/>
              </a:spcBef>
              <a:spcAft>
                <a:spcPts val="0"/>
              </a:spcAft>
              <a:buSzPts val="3000"/>
              <a:buChar char="▫"/>
              <a:defRPr sz="3000" i="1"/>
            </a:lvl8pPr>
            <a:lvl9pPr marL="4114800" lvl="8" indent="-419100">
              <a:spcBef>
                <a:spcPts val="0"/>
              </a:spcBef>
              <a:spcAft>
                <a:spcPts val="0"/>
              </a:spcAft>
              <a:buSzPts val="3000"/>
              <a:buChar char="▫"/>
              <a:defRPr sz="3000" i="1"/>
            </a:lvl9pPr>
          </a:lstStyle>
          <a:p>
            <a:endParaRPr/>
          </a:p>
        </p:txBody>
      </p:sp>
      <p:sp>
        <p:nvSpPr>
          <p:cNvPr id="25" name="Google Shape;25;p4"/>
          <p:cNvSpPr txBox="1"/>
          <p:nvPr/>
        </p:nvSpPr>
        <p:spPr>
          <a:xfrm>
            <a:off x="283500" y="1864150"/>
            <a:ext cx="16323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0">
                <a:solidFill>
                  <a:srgbClr val="FFFFFF"/>
                </a:solidFill>
                <a:latin typeface="Montserrat"/>
                <a:ea typeface="Montserrat"/>
                <a:cs typeface="Montserrat"/>
                <a:sym typeface="Montserrat"/>
              </a:rPr>
              <a:t>“</a:t>
            </a:r>
            <a:endParaRPr sz="12000">
              <a:solidFill>
                <a:srgbClr val="FFFFFF"/>
              </a:solidFill>
              <a:latin typeface="Montserrat"/>
              <a:ea typeface="Montserrat"/>
              <a:cs typeface="Montserrat"/>
              <a:sym typeface="Montserrat"/>
            </a:endParaRPr>
          </a:p>
        </p:txBody>
      </p:sp>
      <p:sp>
        <p:nvSpPr>
          <p:cNvPr id="26" name="Google Shape;26;p4"/>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7"/>
        <p:cNvGrpSpPr/>
        <p:nvPr/>
      </p:nvGrpSpPr>
      <p:grpSpPr>
        <a:xfrm>
          <a:off x="0" y="0"/>
          <a:ext cx="0" cy="0"/>
          <a:chOff x="0" y="0"/>
          <a:chExt cx="0" cy="0"/>
        </a:xfrm>
      </p:grpSpPr>
      <p:pic>
        <p:nvPicPr>
          <p:cNvPr id="28" name="Google Shape;28;p5"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29" name="Google Shape;29;p5"/>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 name="Google Shape;30;p5"/>
          <p:cNvCxnSpPr/>
          <p:nvPr/>
        </p:nvCxnSpPr>
        <p:spPr>
          <a:xfrm>
            <a:off x="579050" y="1085093"/>
            <a:ext cx="235200" cy="0"/>
          </a:xfrm>
          <a:prstGeom prst="straightConnector1">
            <a:avLst/>
          </a:prstGeom>
          <a:noFill/>
          <a:ln w="9525" cap="flat" cmpd="sng">
            <a:solidFill>
              <a:srgbClr val="FFFFFF"/>
            </a:solidFill>
            <a:prstDash val="solid"/>
            <a:round/>
            <a:headEnd type="none" w="med" len="med"/>
            <a:tailEnd type="none" w="med" len="med"/>
          </a:ln>
        </p:spPr>
      </p:cxnSp>
      <p:sp>
        <p:nvSpPr>
          <p:cNvPr id="31" name="Google Shape;31;p5"/>
          <p:cNvSpPr txBox="1">
            <a:spLocks noGrp="1"/>
          </p:cNvSpPr>
          <p:nvPr>
            <p:ph type="title"/>
          </p:nvPr>
        </p:nvSpPr>
        <p:spPr>
          <a:xfrm>
            <a:off x="457200" y="1146025"/>
            <a:ext cx="2154600" cy="816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32" name="Google Shape;32;p5"/>
          <p:cNvSpPr txBox="1">
            <a:spLocks noGrp="1"/>
          </p:cNvSpPr>
          <p:nvPr>
            <p:ph type="body" idx="1"/>
          </p:nvPr>
        </p:nvSpPr>
        <p:spPr>
          <a:xfrm>
            <a:off x="2961550" y="1146025"/>
            <a:ext cx="5502900" cy="3547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Font typeface="Raleway"/>
              <a:buChar char="▫"/>
              <a:defRPr>
                <a:latin typeface="Raleway"/>
                <a:ea typeface="Raleway"/>
                <a:cs typeface="Raleway"/>
                <a:sym typeface="Raleway"/>
              </a:defRPr>
            </a:lvl1pPr>
            <a:lvl2pPr marL="914400" lvl="1" indent="-381000">
              <a:spcBef>
                <a:spcPts val="0"/>
              </a:spcBef>
              <a:spcAft>
                <a:spcPts val="0"/>
              </a:spcAft>
              <a:buSzPts val="2400"/>
              <a:buFont typeface="Raleway"/>
              <a:buChar char="▫"/>
              <a:defRPr>
                <a:latin typeface="Raleway"/>
                <a:ea typeface="Raleway"/>
                <a:cs typeface="Raleway"/>
                <a:sym typeface="Raleway"/>
              </a:defRPr>
            </a:lvl2pPr>
            <a:lvl3pPr marL="1371600" lvl="2" indent="-381000">
              <a:spcBef>
                <a:spcPts val="0"/>
              </a:spcBef>
              <a:spcAft>
                <a:spcPts val="0"/>
              </a:spcAft>
              <a:buSzPts val="2400"/>
              <a:buFont typeface="Raleway"/>
              <a:buChar char="▫"/>
              <a:defRPr>
                <a:latin typeface="Raleway"/>
                <a:ea typeface="Raleway"/>
                <a:cs typeface="Raleway"/>
                <a:sym typeface="Raleway"/>
              </a:defRPr>
            </a:lvl3pPr>
            <a:lvl4pPr marL="1828800" lvl="3" indent="-381000">
              <a:spcBef>
                <a:spcPts val="0"/>
              </a:spcBef>
              <a:spcAft>
                <a:spcPts val="0"/>
              </a:spcAft>
              <a:buSzPts val="2400"/>
              <a:buFont typeface="Raleway"/>
              <a:buChar char="▫"/>
              <a:defRPr>
                <a:latin typeface="Raleway"/>
                <a:ea typeface="Raleway"/>
                <a:cs typeface="Raleway"/>
                <a:sym typeface="Raleway"/>
              </a:defRPr>
            </a:lvl4pPr>
            <a:lvl5pPr marL="2286000" lvl="4" indent="-381000">
              <a:spcBef>
                <a:spcPts val="0"/>
              </a:spcBef>
              <a:spcAft>
                <a:spcPts val="0"/>
              </a:spcAft>
              <a:buSzPts val="2400"/>
              <a:buFont typeface="Raleway"/>
              <a:buChar char="▫"/>
              <a:defRPr>
                <a:latin typeface="Raleway"/>
                <a:ea typeface="Raleway"/>
                <a:cs typeface="Raleway"/>
                <a:sym typeface="Raleway"/>
              </a:defRPr>
            </a:lvl5pPr>
            <a:lvl6pPr marL="2743200" lvl="5" indent="-381000">
              <a:spcBef>
                <a:spcPts val="0"/>
              </a:spcBef>
              <a:spcAft>
                <a:spcPts val="0"/>
              </a:spcAft>
              <a:buSzPts val="2400"/>
              <a:buFont typeface="Raleway"/>
              <a:buChar char="▫"/>
              <a:defRPr>
                <a:latin typeface="Raleway"/>
                <a:ea typeface="Raleway"/>
                <a:cs typeface="Raleway"/>
                <a:sym typeface="Raleway"/>
              </a:defRPr>
            </a:lvl6pPr>
            <a:lvl7pPr marL="3200400" lvl="6" indent="-381000">
              <a:spcBef>
                <a:spcPts val="0"/>
              </a:spcBef>
              <a:spcAft>
                <a:spcPts val="0"/>
              </a:spcAft>
              <a:buSzPts val="2400"/>
              <a:buFont typeface="Raleway"/>
              <a:buChar char="▫"/>
              <a:defRPr>
                <a:latin typeface="Raleway"/>
                <a:ea typeface="Raleway"/>
                <a:cs typeface="Raleway"/>
                <a:sym typeface="Raleway"/>
              </a:defRPr>
            </a:lvl7pPr>
            <a:lvl8pPr marL="3657600" lvl="7" indent="-381000">
              <a:spcBef>
                <a:spcPts val="0"/>
              </a:spcBef>
              <a:spcAft>
                <a:spcPts val="0"/>
              </a:spcAft>
              <a:buSzPts val="2400"/>
              <a:buFont typeface="Raleway"/>
              <a:buChar char="▫"/>
              <a:defRPr>
                <a:latin typeface="Raleway"/>
                <a:ea typeface="Raleway"/>
                <a:cs typeface="Raleway"/>
                <a:sym typeface="Raleway"/>
              </a:defRPr>
            </a:lvl8pPr>
            <a:lvl9pPr marL="4114800" lvl="8" indent="-381000">
              <a:spcBef>
                <a:spcPts val="0"/>
              </a:spcBef>
              <a:spcAft>
                <a:spcPts val="0"/>
              </a:spcAft>
              <a:buSzPts val="2400"/>
              <a:buFont typeface="Raleway"/>
              <a:buChar char="▫"/>
              <a:defRPr>
                <a:latin typeface="Raleway"/>
                <a:ea typeface="Raleway"/>
                <a:cs typeface="Raleway"/>
                <a:sym typeface="Raleway"/>
              </a:defRPr>
            </a:lvl9pPr>
          </a:lstStyle>
          <a:p>
            <a:endParaRPr/>
          </a:p>
        </p:txBody>
      </p:sp>
      <p:sp>
        <p:nvSpPr>
          <p:cNvPr id="33" name="Google Shape;33;p5"/>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atin typeface="Raleway"/>
                <a:ea typeface="Raleway"/>
                <a:cs typeface="Raleway"/>
                <a:sym typeface="Raleway"/>
              </a:defRPr>
            </a:lvl1pPr>
            <a:lvl2pPr lvl="1">
              <a:buNone/>
              <a:defRPr>
                <a:latin typeface="Raleway"/>
                <a:ea typeface="Raleway"/>
                <a:cs typeface="Raleway"/>
                <a:sym typeface="Raleway"/>
              </a:defRPr>
            </a:lvl2pPr>
            <a:lvl3pPr lvl="2">
              <a:buNone/>
              <a:defRPr>
                <a:latin typeface="Raleway"/>
                <a:ea typeface="Raleway"/>
                <a:cs typeface="Raleway"/>
                <a:sym typeface="Raleway"/>
              </a:defRPr>
            </a:lvl3pPr>
            <a:lvl4pPr lvl="3">
              <a:buNone/>
              <a:defRPr>
                <a:latin typeface="Raleway"/>
                <a:ea typeface="Raleway"/>
                <a:cs typeface="Raleway"/>
                <a:sym typeface="Raleway"/>
              </a:defRPr>
            </a:lvl4pPr>
            <a:lvl5pPr lvl="4">
              <a:buNone/>
              <a:defRPr>
                <a:latin typeface="Raleway"/>
                <a:ea typeface="Raleway"/>
                <a:cs typeface="Raleway"/>
                <a:sym typeface="Raleway"/>
              </a:defRPr>
            </a:lvl5pPr>
            <a:lvl6pPr lvl="5">
              <a:buNone/>
              <a:defRPr>
                <a:latin typeface="Raleway"/>
                <a:ea typeface="Raleway"/>
                <a:cs typeface="Raleway"/>
                <a:sym typeface="Raleway"/>
              </a:defRPr>
            </a:lvl6pPr>
            <a:lvl7pPr lvl="6">
              <a:buNone/>
              <a:defRPr>
                <a:latin typeface="Raleway"/>
                <a:ea typeface="Raleway"/>
                <a:cs typeface="Raleway"/>
                <a:sym typeface="Raleway"/>
              </a:defRPr>
            </a:lvl7pPr>
            <a:lvl8pPr lvl="7">
              <a:buNone/>
              <a:defRPr>
                <a:latin typeface="Raleway"/>
                <a:ea typeface="Raleway"/>
                <a:cs typeface="Raleway"/>
                <a:sym typeface="Raleway"/>
              </a:defRPr>
            </a:lvl8pPr>
            <a:lvl9pPr lvl="8">
              <a:buNone/>
              <a:defRPr>
                <a:latin typeface="Raleway"/>
                <a:ea typeface="Raleway"/>
                <a:cs typeface="Raleway"/>
                <a:sym typeface="Raleway"/>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pic>
        <p:nvPicPr>
          <p:cNvPr id="52" name="Google Shape;52;p8"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53" name="Google Shape;53;p8"/>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 name="Google Shape;54;p8"/>
          <p:cNvCxnSpPr/>
          <p:nvPr/>
        </p:nvCxnSpPr>
        <p:spPr>
          <a:xfrm>
            <a:off x="579050" y="1085093"/>
            <a:ext cx="235200" cy="0"/>
          </a:xfrm>
          <a:prstGeom prst="straightConnector1">
            <a:avLst/>
          </a:prstGeom>
          <a:noFill/>
          <a:ln w="9525" cap="flat" cmpd="sng">
            <a:solidFill>
              <a:srgbClr val="FFFFFF"/>
            </a:solidFill>
            <a:prstDash val="solid"/>
            <a:round/>
            <a:headEnd type="none" w="med" len="med"/>
            <a:tailEnd type="none" w="med" len="med"/>
          </a:ln>
        </p:spPr>
      </p:cxnSp>
      <p:sp>
        <p:nvSpPr>
          <p:cNvPr id="55" name="Google Shape;55;p8"/>
          <p:cNvSpPr txBox="1">
            <a:spLocks noGrp="1"/>
          </p:cNvSpPr>
          <p:nvPr>
            <p:ph type="title"/>
          </p:nvPr>
        </p:nvSpPr>
        <p:spPr>
          <a:xfrm>
            <a:off x="457200" y="1146025"/>
            <a:ext cx="2154600" cy="816300"/>
          </a:xfrm>
          <a:prstGeom prst="rect">
            <a:avLst/>
          </a:prstGeom>
        </p:spPr>
        <p:txBody>
          <a:bodyPr spcFirstLastPara="1" wrap="square" lIns="91425" tIns="91425" rIns="91425" bIns="91425" anchor="t" anchorCtr="0">
            <a:noAutofit/>
          </a:bodyPr>
          <a:lstStyle>
            <a:lvl1pPr lvl="0">
              <a:spcBef>
                <a:spcPts val="0"/>
              </a:spcBef>
              <a:spcAft>
                <a:spcPts val="0"/>
              </a:spcAft>
              <a:buSzPts val="1800"/>
              <a:buNone/>
              <a:defRPr/>
            </a:lvl1pPr>
            <a:lvl2pPr lvl="1">
              <a:spcBef>
                <a:spcPts val="0"/>
              </a:spcBef>
              <a:spcAft>
                <a:spcPts val="0"/>
              </a:spcAft>
              <a:buSzPts val="1800"/>
              <a:buNone/>
              <a:defRPr/>
            </a:lvl2pPr>
            <a:lvl3pPr lvl="2">
              <a:spcBef>
                <a:spcPts val="0"/>
              </a:spcBef>
              <a:spcAft>
                <a:spcPts val="0"/>
              </a:spcAft>
              <a:buSzPts val="1800"/>
              <a:buNone/>
              <a:defRPr/>
            </a:lvl3pPr>
            <a:lvl4pPr lvl="3">
              <a:spcBef>
                <a:spcPts val="0"/>
              </a:spcBef>
              <a:spcAft>
                <a:spcPts val="0"/>
              </a:spcAft>
              <a:buSzPts val="1800"/>
              <a:buNone/>
              <a:defRPr/>
            </a:lvl4pPr>
            <a:lvl5pPr lvl="4">
              <a:spcBef>
                <a:spcPts val="0"/>
              </a:spcBef>
              <a:spcAft>
                <a:spcPts val="0"/>
              </a:spcAft>
              <a:buSzPts val="1800"/>
              <a:buNone/>
              <a:defRPr/>
            </a:lvl5pPr>
            <a:lvl6pPr lvl="5">
              <a:spcBef>
                <a:spcPts val="0"/>
              </a:spcBef>
              <a:spcAft>
                <a:spcPts val="0"/>
              </a:spcAft>
              <a:buSzPts val="1800"/>
              <a:buNone/>
              <a:defRPr/>
            </a:lvl6pPr>
            <a:lvl7pPr lvl="6">
              <a:spcBef>
                <a:spcPts val="0"/>
              </a:spcBef>
              <a:spcAft>
                <a:spcPts val="0"/>
              </a:spcAft>
              <a:buSzPts val="1800"/>
              <a:buNone/>
              <a:defRPr/>
            </a:lvl7pPr>
            <a:lvl8pPr lvl="7">
              <a:spcBef>
                <a:spcPts val="0"/>
              </a:spcBef>
              <a:spcAft>
                <a:spcPts val="0"/>
              </a:spcAft>
              <a:buSzPts val="1800"/>
              <a:buNone/>
              <a:defRPr/>
            </a:lvl8pPr>
            <a:lvl9pPr lvl="8">
              <a:spcBef>
                <a:spcPts val="0"/>
              </a:spcBef>
              <a:spcAft>
                <a:spcPts val="0"/>
              </a:spcAft>
              <a:buSzPts val="1800"/>
              <a:buNone/>
              <a:defRPr/>
            </a:lvl9pPr>
          </a:lstStyle>
          <a:p>
            <a:endParaRPr/>
          </a:p>
        </p:txBody>
      </p:sp>
      <p:sp>
        <p:nvSpPr>
          <p:cNvPr id="56" name="Google Shape;56;p8"/>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pic>
        <p:nvPicPr>
          <p:cNvPr id="64" name="Google Shape;64;p10" descr="buildings2.jpg"/>
          <p:cNvPicPr preferRelativeResize="0"/>
          <p:nvPr/>
        </p:nvPicPr>
        <p:blipFill>
          <a:blip r:embed="rId2">
            <a:alphaModFix amt="10000"/>
          </a:blip>
          <a:stretch>
            <a:fillRect/>
          </a:stretch>
        </p:blipFill>
        <p:spPr>
          <a:xfrm>
            <a:off x="0" y="0"/>
            <a:ext cx="9144000" cy="5143500"/>
          </a:xfrm>
          <a:prstGeom prst="rect">
            <a:avLst/>
          </a:prstGeom>
          <a:noFill/>
          <a:ln>
            <a:noFill/>
          </a:ln>
        </p:spPr>
      </p:pic>
      <p:sp>
        <p:nvSpPr>
          <p:cNvPr id="65" name="Google Shape;65;p10"/>
          <p:cNvSpPr/>
          <p:nvPr/>
        </p:nvSpPr>
        <p:spPr>
          <a:xfrm>
            <a:off x="283500" y="289525"/>
            <a:ext cx="8577000" cy="4564500"/>
          </a:xfrm>
          <a:prstGeom prst="rect">
            <a:avLst/>
          </a:prstGeom>
          <a:noFill/>
          <a:ln w="28575" cap="flat" cmpd="sng">
            <a:solidFill>
              <a:srgbClr val="FFFFFF"/>
            </a:solidFill>
            <a:prstDash val="solid"/>
            <a:miter lim="8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0"/>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6486DB"/>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146025"/>
            <a:ext cx="2154600" cy="816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1pPr>
            <a:lvl2pPr lvl="1">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2pPr>
            <a:lvl3pPr lvl="2">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3pPr>
            <a:lvl4pPr lvl="3">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4pPr>
            <a:lvl5pPr lvl="4">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5pPr>
            <a:lvl6pPr lvl="5">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6pPr>
            <a:lvl7pPr lvl="6">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7pPr>
            <a:lvl8pPr lvl="7">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8pPr>
            <a:lvl9pPr lvl="8">
              <a:spcBef>
                <a:spcPts val="0"/>
              </a:spcBef>
              <a:spcAft>
                <a:spcPts val="0"/>
              </a:spcAft>
              <a:buClr>
                <a:srgbClr val="FFFFFF"/>
              </a:buClr>
              <a:buSzPts val="1800"/>
              <a:buFont typeface="Montserrat"/>
              <a:buNone/>
              <a:defRPr sz="1800" b="1">
                <a:solidFill>
                  <a:srgbClr val="FFFFFF"/>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2961550" y="1146025"/>
            <a:ext cx="5502900" cy="3547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FFFFFF"/>
              </a:buClr>
              <a:buSzPts val="2400"/>
              <a:buFont typeface="Raleway"/>
              <a:buChar char="▫"/>
              <a:defRPr sz="2400">
                <a:solidFill>
                  <a:srgbClr val="FFFFFF"/>
                </a:solidFill>
                <a:latin typeface="Raleway"/>
                <a:ea typeface="Raleway"/>
                <a:cs typeface="Raleway"/>
                <a:sym typeface="Raleway"/>
              </a:defRPr>
            </a:lvl1pPr>
            <a:lvl2pPr marL="914400" lvl="1"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2pPr>
            <a:lvl3pPr marL="1371600" lvl="2"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3pPr>
            <a:lvl4pPr marL="1828800" lvl="3"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4pPr>
            <a:lvl5pPr marL="2286000" lvl="4"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5pPr>
            <a:lvl6pPr marL="2743200" lvl="5"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6pPr>
            <a:lvl7pPr marL="3200400" lvl="6"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7pPr>
            <a:lvl8pPr marL="3657600" lvl="7"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8pPr>
            <a:lvl9pPr marL="4114800" lvl="8" indent="-381000">
              <a:spcBef>
                <a:spcPts val="0"/>
              </a:spcBef>
              <a:spcAft>
                <a:spcPts val="0"/>
              </a:spcAft>
              <a:buClr>
                <a:srgbClr val="FFFFFF"/>
              </a:buClr>
              <a:buSzPts val="2400"/>
              <a:buFont typeface="Raleway"/>
              <a:buChar char="▫"/>
              <a:defRPr sz="2400">
                <a:solidFill>
                  <a:srgbClr val="FFFFFF"/>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457200" y="4189182"/>
            <a:ext cx="548700" cy="544500"/>
          </a:xfrm>
          <a:prstGeom prst="rect">
            <a:avLst/>
          </a:prstGeom>
          <a:noFill/>
          <a:ln>
            <a:noFill/>
          </a:ln>
        </p:spPr>
        <p:txBody>
          <a:bodyPr spcFirstLastPara="1" wrap="square" lIns="91425" tIns="91425" rIns="91425" bIns="91425" anchor="b" anchorCtr="0">
            <a:noAutofit/>
          </a:bodyPr>
          <a:lstStyle>
            <a:lvl1pPr lvl="0">
              <a:buNone/>
              <a:defRPr sz="1800" b="1">
                <a:solidFill>
                  <a:srgbClr val="FFFFFF"/>
                </a:solidFill>
                <a:latin typeface="Montserrat"/>
                <a:ea typeface="Montserrat"/>
                <a:cs typeface="Montserrat"/>
                <a:sym typeface="Montserrat"/>
              </a:defRPr>
            </a:lvl1pPr>
            <a:lvl2pPr lvl="1">
              <a:buNone/>
              <a:defRPr sz="1800" b="1">
                <a:solidFill>
                  <a:srgbClr val="FFFFFF"/>
                </a:solidFill>
                <a:latin typeface="Montserrat"/>
                <a:ea typeface="Montserrat"/>
                <a:cs typeface="Montserrat"/>
                <a:sym typeface="Montserrat"/>
              </a:defRPr>
            </a:lvl2pPr>
            <a:lvl3pPr lvl="2">
              <a:buNone/>
              <a:defRPr sz="1800" b="1">
                <a:solidFill>
                  <a:srgbClr val="FFFFFF"/>
                </a:solidFill>
                <a:latin typeface="Montserrat"/>
                <a:ea typeface="Montserrat"/>
                <a:cs typeface="Montserrat"/>
                <a:sym typeface="Montserrat"/>
              </a:defRPr>
            </a:lvl3pPr>
            <a:lvl4pPr lvl="3">
              <a:buNone/>
              <a:defRPr sz="1800" b="1">
                <a:solidFill>
                  <a:srgbClr val="FFFFFF"/>
                </a:solidFill>
                <a:latin typeface="Montserrat"/>
                <a:ea typeface="Montserrat"/>
                <a:cs typeface="Montserrat"/>
                <a:sym typeface="Montserrat"/>
              </a:defRPr>
            </a:lvl4pPr>
            <a:lvl5pPr lvl="4">
              <a:buNone/>
              <a:defRPr sz="1800" b="1">
                <a:solidFill>
                  <a:srgbClr val="FFFFFF"/>
                </a:solidFill>
                <a:latin typeface="Montserrat"/>
                <a:ea typeface="Montserrat"/>
                <a:cs typeface="Montserrat"/>
                <a:sym typeface="Montserrat"/>
              </a:defRPr>
            </a:lvl5pPr>
            <a:lvl6pPr lvl="5">
              <a:buNone/>
              <a:defRPr sz="1800" b="1">
                <a:solidFill>
                  <a:srgbClr val="FFFFFF"/>
                </a:solidFill>
                <a:latin typeface="Montserrat"/>
                <a:ea typeface="Montserrat"/>
                <a:cs typeface="Montserrat"/>
                <a:sym typeface="Montserrat"/>
              </a:defRPr>
            </a:lvl6pPr>
            <a:lvl7pPr lvl="6">
              <a:buNone/>
              <a:defRPr sz="1800" b="1">
                <a:solidFill>
                  <a:srgbClr val="FFFFFF"/>
                </a:solidFill>
                <a:latin typeface="Montserrat"/>
                <a:ea typeface="Montserrat"/>
                <a:cs typeface="Montserrat"/>
                <a:sym typeface="Montserrat"/>
              </a:defRPr>
            </a:lvl7pPr>
            <a:lvl8pPr lvl="7">
              <a:buNone/>
              <a:defRPr sz="1800" b="1">
                <a:solidFill>
                  <a:srgbClr val="FFFFFF"/>
                </a:solidFill>
                <a:latin typeface="Montserrat"/>
                <a:ea typeface="Montserrat"/>
                <a:cs typeface="Montserrat"/>
                <a:sym typeface="Montserrat"/>
              </a:defRPr>
            </a:lvl8pPr>
            <a:lvl9pPr lvl="8">
              <a:buNone/>
              <a:defRPr sz="1800" b="1">
                <a:solidFill>
                  <a:srgbClr val="FFFFFF"/>
                </a:solidFill>
                <a:latin typeface="Montserrat"/>
                <a:ea typeface="Montserrat"/>
                <a:cs typeface="Montserrat"/>
                <a:sym typeface="Montserrat"/>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4" r:id="rId5"/>
    <p:sldLayoutId id="2147483656"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inhjp2804/Coursera_Capstone" TargetMode="External"/><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Callowhill,_Philadelphia"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2"/>
          <p:cNvSpPr txBox="1">
            <a:spLocks noGrp="1"/>
          </p:cNvSpPr>
          <p:nvPr>
            <p:ph type="ctrTitle"/>
          </p:nvPr>
        </p:nvSpPr>
        <p:spPr>
          <a:xfrm>
            <a:off x="685800" y="1839425"/>
            <a:ext cx="63246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EXPLORING NEIGHBORHOODS IN PHILADELPHIA</a:t>
            </a:r>
            <a:br>
              <a:rPr lang="en" dirty="0"/>
            </a:br>
            <a:br>
              <a:rPr lang="en" sz="1800" dirty="0"/>
            </a:br>
            <a:r>
              <a:rPr lang="en" sz="1800" dirty="0"/>
              <a:t>TO ANSWER THE QUESTION: WHERE TO LIVE IN </a:t>
            </a:r>
            <a:br>
              <a:rPr lang="en" sz="1800" dirty="0"/>
            </a:br>
            <a:r>
              <a:rPr lang="en" sz="1800" dirty="0"/>
              <a:t>PHILLY?</a:t>
            </a:r>
            <a:endParaRPr dirty="0"/>
          </a:p>
        </p:txBody>
      </p:sp>
      <p:grpSp>
        <p:nvGrpSpPr>
          <p:cNvPr id="75" name="Google Shape;75;p12"/>
          <p:cNvGrpSpPr/>
          <p:nvPr/>
        </p:nvGrpSpPr>
        <p:grpSpPr>
          <a:xfrm>
            <a:off x="800651" y="1070678"/>
            <a:ext cx="543560" cy="446273"/>
            <a:chOff x="2599525" y="3688600"/>
            <a:chExt cx="428675" cy="351950"/>
          </a:xfrm>
        </p:grpSpPr>
        <p:sp>
          <p:nvSpPr>
            <p:cNvPr id="76" name="Google Shape;76;p12"/>
            <p:cNvSpPr/>
            <p:nvPr/>
          </p:nvSpPr>
          <p:spPr>
            <a:xfrm>
              <a:off x="2599525" y="3688600"/>
              <a:ext cx="428675" cy="168675"/>
            </a:xfrm>
            <a:custGeom>
              <a:avLst/>
              <a:gdLst/>
              <a:ahLst/>
              <a:cxnLst/>
              <a:rect l="l" t="t" r="r" b="b"/>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p:nvPr/>
          </p:nvSpPr>
          <p:spPr>
            <a:xfrm>
              <a:off x="2792550" y="3862125"/>
              <a:ext cx="42650" cy="23775"/>
            </a:xfrm>
            <a:custGeom>
              <a:avLst/>
              <a:gdLst/>
              <a:ahLst/>
              <a:cxnLst/>
              <a:rect l="l" t="t" r="r" b="b"/>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2"/>
            <p:cNvSpPr/>
            <p:nvPr/>
          </p:nvSpPr>
          <p:spPr>
            <a:xfrm>
              <a:off x="2599525" y="3852375"/>
              <a:ext cx="428675" cy="188175"/>
            </a:xfrm>
            <a:custGeom>
              <a:avLst/>
              <a:gdLst/>
              <a:ahLst/>
              <a:cxnLst/>
              <a:rect l="l" t="t" r="r" b="b"/>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Google Shape;212;p21"/>
          <p:cNvSpPr txBox="1">
            <a:spLocks noGrp="1"/>
          </p:cNvSpPr>
          <p:nvPr>
            <p:ph type="body" idx="1"/>
          </p:nvPr>
        </p:nvSpPr>
        <p:spPr>
          <a:xfrm>
            <a:off x="545201" y="2844303"/>
            <a:ext cx="1500705" cy="12213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1400" dirty="0"/>
              <a:t>Example of a few clusters:</a:t>
            </a:r>
            <a:endParaRPr sz="1400" dirty="0"/>
          </a:p>
        </p:txBody>
      </p:sp>
      <p:grpSp>
        <p:nvGrpSpPr>
          <p:cNvPr id="215" name="Google Shape;215;p21"/>
          <p:cNvGrpSpPr/>
          <p:nvPr/>
        </p:nvGrpSpPr>
        <p:grpSpPr>
          <a:xfrm>
            <a:off x="545201" y="615034"/>
            <a:ext cx="330347" cy="274979"/>
            <a:chOff x="1247825" y="322750"/>
            <a:chExt cx="443300" cy="369000"/>
          </a:xfrm>
        </p:grpSpPr>
        <p:sp>
          <p:nvSpPr>
            <p:cNvPr id="216" name="Google Shape;216;p21"/>
            <p:cNvSpPr/>
            <p:nvPr/>
          </p:nvSpPr>
          <p:spPr>
            <a:xfrm>
              <a:off x="1247825" y="322750"/>
              <a:ext cx="443300" cy="369000"/>
            </a:xfrm>
            <a:custGeom>
              <a:avLst/>
              <a:gdLst/>
              <a:ahLst/>
              <a:cxnLst/>
              <a:rect l="l" t="t" r="r" b="b"/>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1"/>
            <p:cNvSpPr/>
            <p:nvPr/>
          </p:nvSpPr>
          <p:spPr>
            <a:xfrm>
              <a:off x="1398225" y="386675"/>
              <a:ext cx="142500" cy="25"/>
            </a:xfrm>
            <a:custGeom>
              <a:avLst/>
              <a:gdLst/>
              <a:ahLst/>
              <a:cxnLst/>
              <a:rect l="l" t="t" r="r" b="b"/>
              <a:pathLst>
                <a:path w="5700" h="1" fill="none" extrusionOk="0">
                  <a:moveTo>
                    <a:pt x="5700" y="1"/>
                  </a:move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1"/>
            <p:cNvSpPr/>
            <p:nvPr/>
          </p:nvSpPr>
          <p:spPr>
            <a:xfrm>
              <a:off x="1370225" y="450000"/>
              <a:ext cx="198500" cy="197900"/>
            </a:xfrm>
            <a:custGeom>
              <a:avLst/>
              <a:gdLst/>
              <a:ahLst/>
              <a:cxnLst/>
              <a:rect l="l" t="t" r="r" b="b"/>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1"/>
            <p:cNvSpPr/>
            <p:nvPr/>
          </p:nvSpPr>
          <p:spPr>
            <a:xfrm>
              <a:off x="1403100" y="482875"/>
              <a:ext cx="132750" cy="132150"/>
            </a:xfrm>
            <a:custGeom>
              <a:avLst/>
              <a:gdLst/>
              <a:ahLst/>
              <a:cxnLst/>
              <a:rect l="l" t="t" r="r" b="b"/>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1"/>
            <p:cNvSpPr/>
            <p:nvPr/>
          </p:nvSpPr>
          <p:spPr>
            <a:xfrm>
              <a:off x="1588800" y="435400"/>
              <a:ext cx="66400" cy="43850"/>
            </a:xfrm>
            <a:custGeom>
              <a:avLst/>
              <a:gdLst/>
              <a:ahLst/>
              <a:cxnLst/>
              <a:rect l="l" t="t" r="r" b="b"/>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descr="A screenshot of a cell phone&#10;&#10;Description automatically generated">
            <a:extLst>
              <a:ext uri="{FF2B5EF4-FFF2-40B4-BE49-F238E27FC236}">
                <a16:creationId xmlns:a16="http://schemas.microsoft.com/office/drawing/2014/main" id="{95D9E440-42E3-424C-B7D8-984E68C4E92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826862" y="504503"/>
            <a:ext cx="4935410" cy="1925272"/>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FAADA79C-2890-964D-A60A-31925DE24214}"/>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956560" y="2582868"/>
            <a:ext cx="5608320" cy="205612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4"/>
          <p:cNvSpPr txBox="1">
            <a:spLocks noGrp="1"/>
          </p:cNvSpPr>
          <p:nvPr>
            <p:ph type="title"/>
          </p:nvPr>
        </p:nvSpPr>
        <p:spPr>
          <a:xfrm>
            <a:off x="457200" y="1146025"/>
            <a:ext cx="2154600" cy="8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Discussions</a:t>
            </a:r>
            <a:endParaRPr dirty="0"/>
          </a:p>
        </p:txBody>
      </p:sp>
      <p:sp>
        <p:nvSpPr>
          <p:cNvPr id="249" name="Google Shape;249;p24"/>
          <p:cNvSpPr/>
          <p:nvPr/>
        </p:nvSpPr>
        <p:spPr>
          <a:xfrm>
            <a:off x="549104" y="575171"/>
            <a:ext cx="311200" cy="311219"/>
          </a:xfrm>
          <a:custGeom>
            <a:avLst/>
            <a:gdLst/>
            <a:ahLst/>
            <a:cxnLst/>
            <a:rect l="l" t="t" r="r" b="b"/>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1;p20">
            <a:extLst>
              <a:ext uri="{FF2B5EF4-FFF2-40B4-BE49-F238E27FC236}">
                <a16:creationId xmlns:a16="http://schemas.microsoft.com/office/drawing/2014/main" id="{B22A2BE0-D3D3-0542-90CA-2CDC31E31526}"/>
              </a:ext>
            </a:extLst>
          </p:cNvPr>
          <p:cNvSpPr txBox="1">
            <a:spLocks/>
          </p:cNvSpPr>
          <p:nvPr/>
        </p:nvSpPr>
        <p:spPr>
          <a:xfrm>
            <a:off x="593344" y="1554175"/>
            <a:ext cx="2255056" cy="3840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Bef>
                <a:spcPts val="600"/>
              </a:spcBef>
            </a:pPr>
            <a:r>
              <a:rPr lang="en-US" sz="1050" dirty="0">
                <a:solidFill>
                  <a:schemeClr val="bg1"/>
                </a:solidFill>
              </a:rPr>
              <a:t>As seen in the above clusters, cluster 2 and cluster 6 seem to be ideal clusters to start digging more into because these two clusters consist of many neighborhoods located in the central of Philadelphia with diverse venue categories such as coffeeshops, stores, bakeries, park, restaurants, etc. As my sister like a populated, high-class neighborhood,  I sorted each neighborhood with highest population and household income and finally came up with this list of neighborhoods that she might be interested in:</a:t>
            </a:r>
          </a:p>
          <a:p>
            <a:pPr>
              <a:spcBef>
                <a:spcPts val="600"/>
              </a:spcBef>
            </a:pPr>
            <a:endParaRPr lang="en-US" sz="1050" dirty="0">
              <a:solidFill>
                <a:schemeClr val="bg1"/>
              </a:solidFill>
            </a:endParaRPr>
          </a:p>
        </p:txBody>
      </p:sp>
      <p:graphicFrame>
        <p:nvGraphicFramePr>
          <p:cNvPr id="3" name="Table 2">
            <a:extLst>
              <a:ext uri="{FF2B5EF4-FFF2-40B4-BE49-F238E27FC236}">
                <a16:creationId xmlns:a16="http://schemas.microsoft.com/office/drawing/2014/main" id="{94CBCD26-E70D-764F-9D12-8F4CD1D0CF91}"/>
              </a:ext>
            </a:extLst>
          </p:cNvPr>
          <p:cNvGraphicFramePr>
            <a:graphicFrameLocks noGrp="1"/>
          </p:cNvGraphicFramePr>
          <p:nvPr>
            <p:extLst>
              <p:ext uri="{D42A27DB-BD31-4B8C-83A1-F6EECF244321}">
                <p14:modId xmlns:p14="http://schemas.microsoft.com/office/powerpoint/2010/main" val="798179132"/>
              </p:ext>
            </p:extLst>
          </p:nvPr>
        </p:nvGraphicFramePr>
        <p:xfrm>
          <a:off x="3184526" y="1554175"/>
          <a:ext cx="5502274" cy="2666366"/>
        </p:xfrm>
        <a:graphic>
          <a:graphicData uri="http://schemas.openxmlformats.org/drawingml/2006/table">
            <a:tbl>
              <a:tblPr firstRow="1" firstCol="1" bandRow="1">
                <a:tableStyleId>{D7D4BCA8-3919-4D6D-A52E-984E1FCAFA3A}</a:tableStyleId>
              </a:tblPr>
              <a:tblGrid>
                <a:gridCol w="1204594">
                  <a:extLst>
                    <a:ext uri="{9D8B030D-6E8A-4147-A177-3AD203B41FA5}">
                      <a16:colId xmlns:a16="http://schemas.microsoft.com/office/drawing/2014/main" val="1195857353"/>
                    </a:ext>
                  </a:extLst>
                </a:gridCol>
                <a:gridCol w="841248">
                  <a:extLst>
                    <a:ext uri="{9D8B030D-6E8A-4147-A177-3AD203B41FA5}">
                      <a16:colId xmlns:a16="http://schemas.microsoft.com/office/drawing/2014/main" val="3771208883"/>
                    </a:ext>
                  </a:extLst>
                </a:gridCol>
                <a:gridCol w="1393815">
                  <a:extLst>
                    <a:ext uri="{9D8B030D-6E8A-4147-A177-3AD203B41FA5}">
                      <a16:colId xmlns:a16="http://schemas.microsoft.com/office/drawing/2014/main" val="2633292160"/>
                    </a:ext>
                  </a:extLst>
                </a:gridCol>
                <a:gridCol w="2062617">
                  <a:extLst>
                    <a:ext uri="{9D8B030D-6E8A-4147-A177-3AD203B41FA5}">
                      <a16:colId xmlns:a16="http://schemas.microsoft.com/office/drawing/2014/main" val="3636225020"/>
                    </a:ext>
                  </a:extLst>
                </a:gridCol>
              </a:tblGrid>
              <a:tr h="354735">
                <a:tc>
                  <a:txBody>
                    <a:bodyPr/>
                    <a:lstStyle/>
                    <a:p>
                      <a:pPr marL="0" marR="0" algn="ctr">
                        <a:lnSpc>
                          <a:spcPct val="107000"/>
                        </a:lnSpc>
                        <a:spcBef>
                          <a:spcPts val="0"/>
                        </a:spcBef>
                        <a:spcAft>
                          <a:spcPts val="0"/>
                        </a:spcAft>
                      </a:pPr>
                      <a:r>
                        <a:rPr lang="en-US" sz="1100" b="1" dirty="0">
                          <a:solidFill>
                            <a:schemeClr val="bg1"/>
                          </a:solidFill>
                          <a:effectLst/>
                        </a:rPr>
                        <a:t>Neighborhoods</a:t>
                      </a:r>
                      <a:endParaRPr lang="en-US" sz="1000" b="1"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63556" marR="6355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100" b="1" dirty="0">
                          <a:solidFill>
                            <a:schemeClr val="bg1"/>
                          </a:solidFill>
                          <a:effectLst/>
                        </a:rPr>
                        <a:t>Average Income</a:t>
                      </a:r>
                      <a:endParaRPr lang="en-US" sz="1000" b="1"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63556" marR="6355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100" b="1" dirty="0">
                          <a:solidFill>
                            <a:schemeClr val="bg1"/>
                          </a:solidFill>
                          <a:effectLst/>
                        </a:rPr>
                        <a:t>Population density</a:t>
                      </a:r>
                      <a:endParaRPr lang="en-US" sz="1000" b="1" dirty="0">
                        <a:solidFill>
                          <a:schemeClr val="bg1"/>
                        </a:solidFill>
                        <a:effectLst/>
                      </a:endParaRPr>
                    </a:p>
                    <a:p>
                      <a:pPr marL="0" marR="0" algn="ctr">
                        <a:lnSpc>
                          <a:spcPct val="107000"/>
                        </a:lnSpc>
                        <a:spcBef>
                          <a:spcPts val="0"/>
                        </a:spcBef>
                        <a:spcAft>
                          <a:spcPts val="0"/>
                        </a:spcAft>
                      </a:pPr>
                      <a:r>
                        <a:rPr lang="en-US" sz="1100" b="1" dirty="0">
                          <a:solidFill>
                            <a:schemeClr val="bg1"/>
                          </a:solidFill>
                          <a:effectLst/>
                        </a:rPr>
                        <a:t>(number of people/mi</a:t>
                      </a:r>
                      <a:r>
                        <a:rPr lang="en-US" sz="1100" b="1" baseline="30000" dirty="0">
                          <a:solidFill>
                            <a:schemeClr val="bg1"/>
                          </a:solidFill>
                          <a:effectLst/>
                        </a:rPr>
                        <a:t>2</a:t>
                      </a:r>
                      <a:r>
                        <a:rPr lang="en-US" sz="1100" b="1" dirty="0">
                          <a:solidFill>
                            <a:schemeClr val="bg1"/>
                          </a:solidFill>
                          <a:effectLst/>
                        </a:rPr>
                        <a:t>)</a:t>
                      </a:r>
                      <a:endParaRPr lang="en-US" sz="1000" b="1"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63556" marR="6355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100" b="1" dirty="0">
                          <a:solidFill>
                            <a:schemeClr val="bg1"/>
                          </a:solidFill>
                          <a:effectLst/>
                        </a:rPr>
                        <a:t>Top Venue Categories</a:t>
                      </a:r>
                      <a:endParaRPr lang="en-US" sz="1000" b="1"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63556" marR="6355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27461741"/>
                  </a:ext>
                </a:extLst>
              </a:tr>
              <a:tr h="354677">
                <a:tc>
                  <a:txBody>
                    <a:bodyPr/>
                    <a:lstStyle/>
                    <a:p>
                      <a:pPr marL="0" marR="0">
                        <a:lnSpc>
                          <a:spcPct val="107000"/>
                        </a:lnSpc>
                        <a:spcBef>
                          <a:spcPts val="0"/>
                        </a:spcBef>
                        <a:spcAft>
                          <a:spcPts val="0"/>
                        </a:spcAft>
                      </a:pPr>
                      <a:r>
                        <a:rPr lang="en-US" sz="1100">
                          <a:solidFill>
                            <a:schemeClr val="bg1"/>
                          </a:solidFill>
                          <a:effectLst/>
                        </a:rPr>
                        <a:t>30</a:t>
                      </a:r>
                      <a:r>
                        <a:rPr lang="en-US" sz="1100" baseline="30000">
                          <a:solidFill>
                            <a:schemeClr val="bg1"/>
                          </a:solidFill>
                          <a:effectLst/>
                        </a:rPr>
                        <a:t>th</a:t>
                      </a:r>
                      <a:r>
                        <a:rPr lang="en-US" sz="1100">
                          <a:solidFill>
                            <a:schemeClr val="bg1"/>
                          </a:solidFill>
                          <a:effectLst/>
                        </a:rPr>
                        <a:t> Street Station</a:t>
                      </a:r>
                      <a:endParaRPr lang="en-US" sz="1000">
                        <a:solidFill>
                          <a:schemeClr val="bg1"/>
                        </a:solidFill>
                        <a:effectLst/>
                      </a:endParaRPr>
                    </a:p>
                    <a:p>
                      <a:pPr marL="0" marR="0">
                        <a:lnSpc>
                          <a:spcPct val="107000"/>
                        </a:lnSpc>
                        <a:spcBef>
                          <a:spcPts val="0"/>
                        </a:spcBef>
                        <a:spcAft>
                          <a:spcPts val="0"/>
                        </a:spcAft>
                      </a:pPr>
                      <a:r>
                        <a:rPr lang="en-US" sz="1100">
                          <a:solidFill>
                            <a:schemeClr val="bg1"/>
                          </a:solidFill>
                          <a:effectLst/>
                        </a:rPr>
                        <a:t> </a:t>
                      </a:r>
                      <a:endParaRPr lang="en-US" sz="10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63556" marR="6355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100" dirty="0">
                          <a:solidFill>
                            <a:schemeClr val="bg1"/>
                          </a:solidFill>
                          <a:effectLst/>
                        </a:rPr>
                        <a:t>63709</a:t>
                      </a:r>
                      <a:endParaRPr lang="en-US" sz="1000" dirty="0">
                        <a:solidFill>
                          <a:schemeClr val="bg1"/>
                        </a:solidFill>
                        <a:effectLst/>
                      </a:endParaRPr>
                    </a:p>
                    <a:p>
                      <a:pPr marL="0" marR="0" algn="ctr">
                        <a:lnSpc>
                          <a:spcPct val="107000"/>
                        </a:lnSpc>
                        <a:spcBef>
                          <a:spcPts val="0"/>
                        </a:spcBef>
                        <a:spcAft>
                          <a:spcPts val="0"/>
                        </a:spcAft>
                      </a:pPr>
                      <a:r>
                        <a:rPr lang="en-US" sz="1100" dirty="0">
                          <a:solidFill>
                            <a:schemeClr val="bg1"/>
                          </a:solidFill>
                          <a:effectLst/>
                        </a:rPr>
                        <a:t> </a:t>
                      </a:r>
                      <a:endParaRPr lang="en-US" sz="10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63556" marR="6355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100" dirty="0">
                          <a:solidFill>
                            <a:schemeClr val="bg1"/>
                          </a:solidFill>
                          <a:effectLst/>
                        </a:rPr>
                        <a:t>34284</a:t>
                      </a:r>
                      <a:endParaRPr lang="en-US" sz="10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63556" marR="6355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100" dirty="0">
                          <a:solidFill>
                            <a:schemeClr val="bg1"/>
                          </a:solidFill>
                          <a:effectLst/>
                        </a:rPr>
                        <a:t>Sandwich, Food truck, Café, Pub, Train Station</a:t>
                      </a:r>
                      <a:endParaRPr lang="en-US" sz="10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63556" marR="6355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3870595"/>
                  </a:ext>
                </a:extLst>
              </a:tr>
              <a:tr h="536046">
                <a:tc>
                  <a:txBody>
                    <a:bodyPr/>
                    <a:lstStyle/>
                    <a:p>
                      <a:pPr marL="0" marR="0">
                        <a:lnSpc>
                          <a:spcPct val="107000"/>
                        </a:lnSpc>
                        <a:spcBef>
                          <a:spcPts val="0"/>
                        </a:spcBef>
                        <a:spcAft>
                          <a:spcPts val="0"/>
                        </a:spcAft>
                      </a:pPr>
                      <a:r>
                        <a:rPr lang="en-US" sz="1100">
                          <a:solidFill>
                            <a:schemeClr val="bg1"/>
                          </a:solidFill>
                          <a:effectLst/>
                        </a:rPr>
                        <a:t>Rittenhouse Square/ Filter Square</a:t>
                      </a:r>
                      <a:endParaRPr lang="en-US" sz="10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63556" marR="6355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100" dirty="0">
                          <a:solidFill>
                            <a:schemeClr val="bg1"/>
                          </a:solidFill>
                          <a:effectLst/>
                        </a:rPr>
                        <a:t>52888</a:t>
                      </a:r>
                      <a:endParaRPr lang="en-US" sz="10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63556" marR="6355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100" dirty="0">
                          <a:solidFill>
                            <a:schemeClr val="bg1"/>
                          </a:solidFill>
                          <a:effectLst/>
                        </a:rPr>
                        <a:t>27533</a:t>
                      </a:r>
                      <a:endParaRPr lang="en-US" sz="1000" dirty="0">
                        <a:solidFill>
                          <a:schemeClr val="bg1"/>
                        </a:solidFill>
                        <a:effectLst/>
                      </a:endParaRPr>
                    </a:p>
                    <a:p>
                      <a:pPr marL="0" marR="0" algn="ctr">
                        <a:lnSpc>
                          <a:spcPct val="107000"/>
                        </a:lnSpc>
                        <a:spcBef>
                          <a:spcPts val="0"/>
                        </a:spcBef>
                        <a:spcAft>
                          <a:spcPts val="0"/>
                        </a:spcAft>
                      </a:pPr>
                      <a:r>
                        <a:rPr lang="en-US" sz="1100" dirty="0">
                          <a:solidFill>
                            <a:schemeClr val="bg1"/>
                          </a:solidFill>
                          <a:effectLst/>
                        </a:rPr>
                        <a:t> </a:t>
                      </a:r>
                      <a:endParaRPr lang="en-US" sz="10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63556" marR="6355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100">
                          <a:solidFill>
                            <a:schemeClr val="bg1"/>
                          </a:solidFill>
                          <a:effectLst/>
                        </a:rPr>
                        <a:t>Café, American and Italian restaurant, Hotel, yoga,  Hotel</a:t>
                      </a:r>
                      <a:endParaRPr lang="en-US" sz="10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63556" marR="6355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54784917"/>
                  </a:ext>
                </a:extLst>
              </a:tr>
              <a:tr h="354677">
                <a:tc>
                  <a:txBody>
                    <a:bodyPr/>
                    <a:lstStyle/>
                    <a:p>
                      <a:pPr marL="0" marR="0">
                        <a:lnSpc>
                          <a:spcPct val="107000"/>
                        </a:lnSpc>
                        <a:spcBef>
                          <a:spcPts val="0"/>
                        </a:spcBef>
                        <a:spcAft>
                          <a:spcPts val="0"/>
                        </a:spcAft>
                      </a:pPr>
                      <a:r>
                        <a:rPr lang="en-US" sz="1100">
                          <a:solidFill>
                            <a:schemeClr val="bg1"/>
                          </a:solidFill>
                          <a:effectLst/>
                        </a:rPr>
                        <a:t>Callowhill/ Belmont Village</a:t>
                      </a:r>
                      <a:endParaRPr lang="en-US" sz="10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63556" marR="6355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100" dirty="0">
                          <a:solidFill>
                            <a:schemeClr val="bg1"/>
                          </a:solidFill>
                          <a:effectLst/>
                        </a:rPr>
                        <a:t>44402</a:t>
                      </a:r>
                      <a:endParaRPr lang="en-US" sz="10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63556" marR="6355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100" dirty="0">
                          <a:solidFill>
                            <a:schemeClr val="bg1"/>
                          </a:solidFill>
                          <a:effectLst/>
                        </a:rPr>
                        <a:t>27085</a:t>
                      </a:r>
                      <a:endParaRPr lang="en-US" sz="10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63556" marR="6355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100">
                          <a:solidFill>
                            <a:schemeClr val="bg1"/>
                          </a:solidFill>
                          <a:effectLst/>
                        </a:rPr>
                        <a:t>Beer, Pub, Chinese restaurant, Bakery </a:t>
                      </a:r>
                      <a:endParaRPr lang="en-US" sz="100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63556" marR="6355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53381547"/>
                  </a:ext>
                </a:extLst>
              </a:tr>
              <a:tr h="717415">
                <a:tc>
                  <a:txBody>
                    <a:bodyPr/>
                    <a:lstStyle/>
                    <a:p>
                      <a:pPr marL="0" marR="0">
                        <a:lnSpc>
                          <a:spcPct val="107000"/>
                        </a:lnSpc>
                        <a:spcBef>
                          <a:spcPts val="0"/>
                        </a:spcBef>
                        <a:spcAft>
                          <a:spcPts val="0"/>
                        </a:spcAft>
                      </a:pPr>
                      <a:r>
                        <a:rPr lang="en-US" sz="1100" dirty="0">
                          <a:solidFill>
                            <a:schemeClr val="bg1"/>
                          </a:solidFill>
                          <a:effectLst/>
                        </a:rPr>
                        <a:t>Bella Vista/ Italian Market</a:t>
                      </a:r>
                      <a:endParaRPr lang="en-US" sz="10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63556" marR="6355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100" dirty="0">
                          <a:solidFill>
                            <a:schemeClr val="bg1"/>
                          </a:solidFill>
                          <a:effectLst/>
                        </a:rPr>
                        <a:t>60400</a:t>
                      </a:r>
                      <a:endParaRPr lang="en-US" sz="10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63556" marR="6355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a:lnSpc>
                          <a:spcPct val="107000"/>
                        </a:lnSpc>
                        <a:spcBef>
                          <a:spcPts val="0"/>
                        </a:spcBef>
                        <a:spcAft>
                          <a:spcPts val="0"/>
                        </a:spcAft>
                      </a:pPr>
                      <a:r>
                        <a:rPr lang="en-US" sz="1100" dirty="0">
                          <a:solidFill>
                            <a:schemeClr val="bg1"/>
                          </a:solidFill>
                          <a:effectLst/>
                        </a:rPr>
                        <a:t>25741</a:t>
                      </a:r>
                      <a:endParaRPr lang="en-US" sz="10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63556" marR="6355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100" dirty="0">
                          <a:solidFill>
                            <a:schemeClr val="bg1"/>
                          </a:solidFill>
                          <a:effectLst/>
                        </a:rPr>
                        <a:t>Mexican, Italian, Vietnamese, French restaurant, Pizza place and Coffeeshop, Bakery, Pharmacy</a:t>
                      </a:r>
                      <a:endParaRPr lang="en-US" sz="1000" dirty="0">
                        <a:solidFill>
                          <a:schemeClr val="bg1"/>
                        </a:solidFill>
                        <a:effectLst/>
                        <a:latin typeface="Calibri" panose="020F0502020204030204" pitchFamily="34" charset="0"/>
                        <a:ea typeface="Yu Mincho" panose="02020400000000000000" pitchFamily="18" charset="-128"/>
                        <a:cs typeface="Times New Roman" panose="02020603050405020304" pitchFamily="18" charset="0"/>
                      </a:endParaRPr>
                    </a:p>
                  </a:txBody>
                  <a:tcPr marL="63556" marR="63556" marT="0" marB="0">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95777042"/>
                  </a:ext>
                </a:extLst>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35C8D-CD9A-BD48-BDCE-38AFEF480338}"/>
              </a:ext>
            </a:extLst>
          </p:cNvPr>
          <p:cNvSpPr>
            <a:spLocks noGrp="1"/>
          </p:cNvSpPr>
          <p:nvPr>
            <p:ph type="title"/>
          </p:nvPr>
        </p:nvSpPr>
        <p:spPr>
          <a:xfrm>
            <a:off x="371856" y="2292073"/>
            <a:ext cx="2700528" cy="816300"/>
          </a:xfrm>
        </p:spPr>
        <p:txBody>
          <a:bodyPr/>
          <a:lstStyle/>
          <a:p>
            <a:r>
              <a:rPr lang="en-US" sz="2400" dirty="0"/>
              <a:t>Conclusions:</a:t>
            </a:r>
            <a:br>
              <a:rPr lang="en-US" dirty="0"/>
            </a:br>
            <a:endParaRPr lang="en-US" dirty="0"/>
          </a:p>
        </p:txBody>
      </p:sp>
      <p:sp>
        <p:nvSpPr>
          <p:cNvPr id="3" name="Text Placeholder 2">
            <a:extLst>
              <a:ext uri="{FF2B5EF4-FFF2-40B4-BE49-F238E27FC236}">
                <a16:creationId xmlns:a16="http://schemas.microsoft.com/office/drawing/2014/main" id="{08CCB25B-2868-0F4C-BEF5-514D41DDF8AD}"/>
              </a:ext>
            </a:extLst>
          </p:cNvPr>
          <p:cNvSpPr>
            <a:spLocks noGrp="1"/>
          </p:cNvSpPr>
          <p:nvPr>
            <p:ph type="body" idx="1"/>
          </p:nvPr>
        </p:nvSpPr>
        <p:spPr>
          <a:xfrm>
            <a:off x="2754286" y="798000"/>
            <a:ext cx="5502900" cy="3547500"/>
          </a:xfrm>
        </p:spPr>
        <p:txBody>
          <a:bodyPr/>
          <a:lstStyle/>
          <a:p>
            <a:r>
              <a:rPr lang="en-US" sz="1200" dirty="0"/>
              <a:t>Machine learning and clustering algorithms can be applied to multi-dimensional datasets to find similarities and patterns in the data. Clusters of neighborhoods can be generated using high-quality venue location data, and for instance, in this project I am using Foursquare API data. There is a preface on high-quality because analysis models are only as good as the input into them (garbage in, garbage out). Luckily, Foursquare offers a robust ‘Places API’ service that, although (as we have seen) not perfect (nothing is), can be leverages in similar studies and model-making.</a:t>
            </a:r>
          </a:p>
          <a:p>
            <a:endParaRPr lang="en-US" sz="1200" dirty="0"/>
          </a:p>
          <a:p>
            <a:r>
              <a:rPr lang="en-US" sz="1200" dirty="0"/>
              <a:t>In addition to the algorithms and data science techniques introduced in the course, in order to finish the project, I needed to do a lot of side research and utilize many different python packages to solve the problem or get the data that I want. It’s definitely fun to apply all the knowledge I learned throughout the course and research ability into this project and finally come up with the final deliverable that might be impactful for some people. I’m looking forward to do more data science projects so as to sharpen my skills and get more experience in data analysis. </a:t>
            </a:r>
          </a:p>
          <a:p>
            <a:endParaRPr lang="en-US" sz="1200" dirty="0"/>
          </a:p>
        </p:txBody>
      </p:sp>
      <p:sp>
        <p:nvSpPr>
          <p:cNvPr id="4" name="Slide Number Placeholder 3">
            <a:extLst>
              <a:ext uri="{FF2B5EF4-FFF2-40B4-BE49-F238E27FC236}">
                <a16:creationId xmlns:a16="http://schemas.microsoft.com/office/drawing/2014/main" id="{A456E98A-06A2-DF45-A87D-9DB6D02724B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 smtClean="0"/>
              <a:t>12</a:t>
            </a:fld>
            <a:endParaRPr lang="en"/>
          </a:p>
        </p:txBody>
      </p:sp>
    </p:spTree>
    <p:extLst>
      <p:ext uri="{BB962C8B-B14F-4D97-AF65-F5344CB8AC3E}">
        <p14:creationId xmlns:p14="http://schemas.microsoft.com/office/powerpoint/2010/main" val="550158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5"/>
          <p:cNvSpPr txBox="1">
            <a:spLocks noGrp="1"/>
          </p:cNvSpPr>
          <p:nvPr>
            <p:ph type="sldNum" idx="12"/>
          </p:nvPr>
        </p:nvSpPr>
        <p:spPr>
          <a:xfrm>
            <a:off x="457200" y="4189182"/>
            <a:ext cx="548700" cy="54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fld id="{00000000-1234-1234-1234-123412341234}" type="slidenum">
              <a:rPr lang="en">
                <a:latin typeface="Raleway"/>
                <a:ea typeface="Raleway"/>
                <a:cs typeface="Raleway"/>
                <a:sym typeface="Raleway"/>
              </a:rPr>
              <a:t>13</a:t>
            </a:fld>
            <a:endParaRPr>
              <a:latin typeface="Raleway"/>
              <a:ea typeface="Raleway"/>
              <a:cs typeface="Raleway"/>
              <a:sym typeface="Raleway"/>
            </a:endParaRPr>
          </a:p>
        </p:txBody>
      </p:sp>
      <p:sp>
        <p:nvSpPr>
          <p:cNvPr id="368" name="Google Shape;368;p35"/>
          <p:cNvSpPr txBox="1">
            <a:spLocks noGrp="1"/>
          </p:cNvSpPr>
          <p:nvPr>
            <p:ph type="title"/>
          </p:nvPr>
        </p:nvSpPr>
        <p:spPr>
          <a:xfrm>
            <a:off x="457200" y="1146025"/>
            <a:ext cx="2504350" cy="8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600" dirty="0"/>
              <a:t>THANKS</a:t>
            </a:r>
            <a:endParaRPr sz="3600" dirty="0"/>
          </a:p>
        </p:txBody>
      </p:sp>
      <p:sp>
        <p:nvSpPr>
          <p:cNvPr id="369" name="Google Shape;369;p35"/>
          <p:cNvSpPr txBox="1">
            <a:spLocks noGrp="1"/>
          </p:cNvSpPr>
          <p:nvPr>
            <p:ph type="body" idx="1"/>
          </p:nvPr>
        </p:nvSpPr>
        <p:spPr>
          <a:xfrm>
            <a:off x="2961550" y="1048489"/>
            <a:ext cx="5502900" cy="35475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t>For detailed deliverables:</a:t>
            </a:r>
            <a:endParaRPr b="1" dirty="0"/>
          </a:p>
          <a:p>
            <a:pPr marL="0" lvl="0" indent="0" algn="l" rtl="0">
              <a:spcBef>
                <a:spcPts val="600"/>
              </a:spcBef>
              <a:spcAft>
                <a:spcPts val="0"/>
              </a:spcAft>
              <a:buClr>
                <a:schemeClr val="dk1"/>
              </a:buClr>
              <a:buSzPts val="1100"/>
              <a:buFont typeface="Arial"/>
              <a:buNone/>
            </a:pPr>
            <a:r>
              <a:rPr lang="en" dirty="0"/>
              <a:t>You can view at:</a:t>
            </a:r>
            <a:endParaRPr dirty="0"/>
          </a:p>
          <a:p>
            <a:pPr lvl="0"/>
            <a:r>
              <a:rPr lang="en-US" sz="1400" dirty="0">
                <a:solidFill>
                  <a:schemeClr val="bg1"/>
                </a:solidFill>
                <a:hlinkClick r:id="rId3">
                  <a:extLst>
                    <a:ext uri="{A12FA001-AC4F-418D-AE19-62706E023703}">
                      <ahyp:hlinkClr xmlns:ahyp="http://schemas.microsoft.com/office/drawing/2018/hyperlinkcolor" val="tx"/>
                    </a:ext>
                  </a:extLst>
                </a:hlinkClick>
              </a:rPr>
              <a:t>https://github.com/linhjp2804/Coursera_Capstone</a:t>
            </a:r>
            <a:endParaRPr sz="1400" dirty="0">
              <a:solidFill>
                <a:schemeClr val="bg1"/>
              </a:solidFill>
            </a:endParaRPr>
          </a:p>
        </p:txBody>
      </p:sp>
      <p:grpSp>
        <p:nvGrpSpPr>
          <p:cNvPr id="370" name="Google Shape;370;p35"/>
          <p:cNvGrpSpPr/>
          <p:nvPr/>
        </p:nvGrpSpPr>
        <p:grpSpPr>
          <a:xfrm>
            <a:off x="574284" y="556824"/>
            <a:ext cx="292514" cy="292514"/>
            <a:chOff x="1278900" y="2333250"/>
            <a:chExt cx="381175" cy="381175"/>
          </a:xfrm>
        </p:grpSpPr>
        <p:sp>
          <p:nvSpPr>
            <p:cNvPr id="371" name="Google Shape;371;p35"/>
            <p:cNvSpPr/>
            <p:nvPr/>
          </p:nvSpPr>
          <p:spPr>
            <a:xfrm>
              <a:off x="1278900" y="2333250"/>
              <a:ext cx="381175" cy="381175"/>
            </a:xfrm>
            <a:custGeom>
              <a:avLst/>
              <a:gdLst/>
              <a:ahLst/>
              <a:cxnLst/>
              <a:rect l="l" t="t" r="r" b="b"/>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5"/>
            <p:cNvSpPr/>
            <p:nvPr/>
          </p:nvSpPr>
          <p:spPr>
            <a:xfrm>
              <a:off x="1525475"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5"/>
            <p:cNvSpPr/>
            <p:nvPr/>
          </p:nvSpPr>
          <p:spPr>
            <a:xfrm>
              <a:off x="1369600" y="2503125"/>
              <a:ext cx="43875" cy="47525"/>
            </a:xfrm>
            <a:custGeom>
              <a:avLst/>
              <a:gdLst/>
              <a:ahLst/>
              <a:cxnLst/>
              <a:rect l="l" t="t" r="r" b="b"/>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5"/>
            <p:cNvSpPr/>
            <p:nvPr/>
          </p:nvSpPr>
          <p:spPr>
            <a:xfrm>
              <a:off x="1369600" y="2604200"/>
              <a:ext cx="199750" cy="40825"/>
            </a:xfrm>
            <a:custGeom>
              <a:avLst/>
              <a:gdLst/>
              <a:ahLst/>
              <a:cxnLst/>
              <a:rect l="l" t="t" r="r" b="b"/>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457200" y="1146025"/>
            <a:ext cx="2154600" cy="8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INSTRUCTIONS</a:t>
            </a:r>
            <a:endParaRPr dirty="0"/>
          </a:p>
        </p:txBody>
      </p:sp>
      <p:sp>
        <p:nvSpPr>
          <p:cNvPr id="84" name="Google Shape;84;p13"/>
          <p:cNvSpPr txBox="1">
            <a:spLocks noGrp="1"/>
          </p:cNvSpPr>
          <p:nvPr>
            <p:ph type="body" idx="4294967295"/>
          </p:nvPr>
        </p:nvSpPr>
        <p:spPr>
          <a:xfrm>
            <a:off x="2611800" y="1146422"/>
            <a:ext cx="3021745" cy="1704900"/>
          </a:xfrm>
          <a:prstGeom prst="rect">
            <a:avLst/>
          </a:prstGeom>
        </p:spPr>
        <p:txBody>
          <a:bodyPr spcFirstLastPara="1" wrap="square" lIns="91425" tIns="91425" rIns="91425" bIns="91425" anchor="t" anchorCtr="0">
            <a:noAutofit/>
          </a:bodyPr>
          <a:lstStyle/>
          <a:p>
            <a:pPr marL="0" indent="0" algn="just">
              <a:buClr>
                <a:schemeClr val="dk1"/>
              </a:buClr>
              <a:buSzPts val="1100"/>
              <a:buNone/>
            </a:pPr>
            <a:r>
              <a:rPr lang="en-US" sz="900" dirty="0"/>
              <a:t>My sister just landed her first full time job in Philadelphia, one of the biggest cities in Pennsylvania. She has never been to Philadelphia so she is quite new to this area. She wants to find housing in Philadelphia area but does not know much about the city and housing price for each neighborhood in Philly. She wants to live in a nice neighborhood, preferably around city center, and where there’s high population and affordable housing price. She can afford higher rent since she care more about the neighborhood itself. I will help her explore every neighborhood in Philly so that she can have a broad overview of each neighborhood here and make her own decision on where to live. Thus, this project is about clustering neighborhoods in Philadelphia so that we can get a general view of what each neighborhood is known for while consider other demographic data for each neighborhood such as: population density, housing units, average home value, average household income</a:t>
            </a:r>
          </a:p>
          <a:p>
            <a:pPr marL="0" lvl="0" indent="0" algn="just" rtl="0">
              <a:spcBef>
                <a:spcPts val="600"/>
              </a:spcBef>
              <a:spcAft>
                <a:spcPts val="0"/>
              </a:spcAft>
              <a:buClr>
                <a:schemeClr val="dk1"/>
              </a:buClr>
              <a:buSzPts val="1100"/>
              <a:buFont typeface="Arial"/>
              <a:buNone/>
            </a:pPr>
            <a:endParaRPr sz="800" dirty="0"/>
          </a:p>
          <a:p>
            <a:pPr marL="0" lvl="0" indent="0" algn="just" rtl="0">
              <a:spcBef>
                <a:spcPts val="600"/>
              </a:spcBef>
              <a:spcAft>
                <a:spcPts val="0"/>
              </a:spcAft>
              <a:buNone/>
            </a:pPr>
            <a:endParaRPr sz="800" dirty="0"/>
          </a:p>
        </p:txBody>
      </p:sp>
      <p:grpSp>
        <p:nvGrpSpPr>
          <p:cNvPr id="88" name="Google Shape;88;p13"/>
          <p:cNvGrpSpPr/>
          <p:nvPr/>
        </p:nvGrpSpPr>
        <p:grpSpPr>
          <a:xfrm>
            <a:off x="560082" y="521592"/>
            <a:ext cx="298946" cy="364550"/>
            <a:chOff x="596350" y="929175"/>
            <a:chExt cx="407950" cy="497475"/>
          </a:xfrm>
        </p:grpSpPr>
        <p:sp>
          <p:nvSpPr>
            <p:cNvPr id="89" name="Google Shape;89;p1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a:extLst>
              <a:ext uri="{FF2B5EF4-FFF2-40B4-BE49-F238E27FC236}">
                <a16:creationId xmlns:a16="http://schemas.microsoft.com/office/drawing/2014/main" id="{F078567B-57F1-524B-8BB7-3E925783B6DE}"/>
              </a:ext>
            </a:extLst>
          </p:cNvPr>
          <p:cNvPicPr>
            <a:picLocks noChangeAspect="1"/>
          </p:cNvPicPr>
          <p:nvPr/>
        </p:nvPicPr>
        <p:blipFill>
          <a:blip r:embed="rId3"/>
          <a:stretch>
            <a:fillRect/>
          </a:stretch>
        </p:blipFill>
        <p:spPr>
          <a:xfrm>
            <a:off x="5890500" y="1176547"/>
            <a:ext cx="2565382" cy="33595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457200" y="1146025"/>
            <a:ext cx="2834640" cy="8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a:t>INSTRUCTIONS</a:t>
            </a:r>
            <a:endParaRPr dirty="0"/>
          </a:p>
        </p:txBody>
      </p:sp>
      <p:sp>
        <p:nvSpPr>
          <p:cNvPr id="84" name="Google Shape;84;p13"/>
          <p:cNvSpPr txBox="1">
            <a:spLocks noGrp="1"/>
          </p:cNvSpPr>
          <p:nvPr>
            <p:ph type="body" idx="4294967295"/>
          </p:nvPr>
        </p:nvSpPr>
        <p:spPr>
          <a:xfrm>
            <a:off x="627903" y="1552886"/>
            <a:ext cx="2154600" cy="1704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sz="1050" b="1" dirty="0"/>
              <a:t>Business Problem:</a:t>
            </a:r>
            <a:endParaRPr sz="1050" dirty="0"/>
          </a:p>
          <a:p>
            <a:pPr marL="0" lvl="0" indent="0">
              <a:buClr>
                <a:schemeClr val="dk1"/>
              </a:buClr>
              <a:buSzPts val="1100"/>
              <a:buNone/>
            </a:pPr>
            <a:r>
              <a:rPr lang="en-US" sz="1050" dirty="0"/>
              <a:t>Where to live in Philadelphia? </a:t>
            </a:r>
            <a:endParaRPr sz="1050" dirty="0"/>
          </a:p>
          <a:p>
            <a:pPr marL="0" lvl="0" indent="0" algn="l" rtl="0">
              <a:spcBef>
                <a:spcPts val="600"/>
              </a:spcBef>
              <a:spcAft>
                <a:spcPts val="0"/>
              </a:spcAft>
              <a:buNone/>
            </a:pPr>
            <a:endParaRPr sz="1050" dirty="0"/>
          </a:p>
        </p:txBody>
      </p:sp>
      <p:grpSp>
        <p:nvGrpSpPr>
          <p:cNvPr id="88" name="Google Shape;88;p13"/>
          <p:cNvGrpSpPr/>
          <p:nvPr/>
        </p:nvGrpSpPr>
        <p:grpSpPr>
          <a:xfrm>
            <a:off x="560082" y="521592"/>
            <a:ext cx="298946" cy="364550"/>
            <a:chOff x="596350" y="929175"/>
            <a:chExt cx="407950" cy="497475"/>
          </a:xfrm>
        </p:grpSpPr>
        <p:sp>
          <p:nvSpPr>
            <p:cNvPr id="89" name="Google Shape;89;p13"/>
            <p:cNvSpPr/>
            <p:nvPr/>
          </p:nvSpPr>
          <p:spPr>
            <a:xfrm>
              <a:off x="596350" y="953550"/>
              <a:ext cx="387250" cy="473100"/>
            </a:xfrm>
            <a:custGeom>
              <a:avLst/>
              <a:gdLst/>
              <a:ahLst/>
              <a:cxnLst/>
              <a:rect l="l" t="t" r="r" b="b"/>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626775" y="929175"/>
              <a:ext cx="377525" cy="462775"/>
            </a:xfrm>
            <a:custGeom>
              <a:avLst/>
              <a:gdLst/>
              <a:ahLst/>
              <a:cxnLst/>
              <a:rect l="l" t="t" r="r" b="b"/>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3"/>
            <p:cNvSpPr/>
            <p:nvPr/>
          </p:nvSpPr>
          <p:spPr>
            <a:xfrm>
              <a:off x="688900" y="1256150"/>
              <a:ext cx="133975" cy="25"/>
            </a:xfrm>
            <a:custGeom>
              <a:avLst/>
              <a:gdLst/>
              <a:ahLst/>
              <a:cxnLst/>
              <a:rect l="l" t="t" r="r" b="b"/>
              <a:pathLst>
                <a:path w="5359" h="1" fill="none" extrusionOk="0">
                  <a:moveTo>
                    <a:pt x="5358"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3"/>
            <p:cNvSpPr/>
            <p:nvPr/>
          </p:nvSpPr>
          <p:spPr>
            <a:xfrm>
              <a:off x="688900" y="1201350"/>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3"/>
            <p:cNvSpPr/>
            <p:nvPr/>
          </p:nvSpPr>
          <p:spPr>
            <a:xfrm>
              <a:off x="688900" y="1145950"/>
              <a:ext cx="255750" cy="25"/>
            </a:xfrm>
            <a:custGeom>
              <a:avLst/>
              <a:gdLst/>
              <a:ahLst/>
              <a:cxnLst/>
              <a:rect l="l" t="t" r="r" b="b"/>
              <a:pathLst>
                <a:path w="10230" h="1" fill="none" extrusionOk="0">
                  <a:moveTo>
                    <a:pt x="10229" y="0"/>
                  </a:moveTo>
                  <a:lnTo>
                    <a:pt x="0" y="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3"/>
            <p:cNvSpPr/>
            <p:nvPr/>
          </p:nvSpPr>
          <p:spPr>
            <a:xfrm>
              <a:off x="688900" y="1090525"/>
              <a:ext cx="255750" cy="25"/>
            </a:xfrm>
            <a:custGeom>
              <a:avLst/>
              <a:gdLst/>
              <a:ahLst/>
              <a:cxnLst/>
              <a:rect l="l" t="t" r="r" b="b"/>
              <a:pathLst>
                <a:path w="10230" h="1" fill="none" extrusionOk="0">
                  <a:moveTo>
                    <a:pt x="10229" y="1"/>
                  </a:moveTo>
                  <a:lnTo>
                    <a:pt x="0"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p:nvPr/>
          </p:nvSpPr>
          <p:spPr>
            <a:xfrm>
              <a:off x="920250" y="929175"/>
              <a:ext cx="84050" cy="84050"/>
            </a:xfrm>
            <a:custGeom>
              <a:avLst/>
              <a:gdLst/>
              <a:ahLst/>
              <a:cxnLst/>
              <a:rect l="l" t="t" r="r" b="b"/>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84;p13">
            <a:extLst>
              <a:ext uri="{FF2B5EF4-FFF2-40B4-BE49-F238E27FC236}">
                <a16:creationId xmlns:a16="http://schemas.microsoft.com/office/drawing/2014/main" id="{A0956D94-1900-204B-8AE0-6EF42EBAE1B4}"/>
              </a:ext>
            </a:extLst>
          </p:cNvPr>
          <p:cNvSpPr txBox="1">
            <a:spLocks/>
          </p:cNvSpPr>
          <p:nvPr/>
        </p:nvSpPr>
        <p:spPr>
          <a:xfrm>
            <a:off x="3105419" y="1567827"/>
            <a:ext cx="2154601" cy="170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4pPr>
            <a:lvl5pPr marL="2286000" marR="0" lvl="4"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5pPr>
            <a:lvl6pPr marL="2743200" marR="0" lvl="5"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6pPr>
            <a:lvl7pPr marL="3200400" marR="0" lvl="6"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7pPr>
            <a:lvl8pPr marL="3657600" marR="0" lvl="7"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8pPr>
            <a:lvl9pPr marL="4114800" marR="0" lvl="8"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9pPr>
          </a:lstStyle>
          <a:p>
            <a:pPr marL="0" indent="0">
              <a:buNone/>
            </a:pPr>
            <a:r>
              <a:rPr lang="en-US" sz="1050" b="1" dirty="0"/>
              <a:t>Goals/Objectives:</a:t>
            </a:r>
            <a:r>
              <a:rPr lang="en-US" sz="1050" dirty="0"/>
              <a:t> </a:t>
            </a:r>
          </a:p>
          <a:p>
            <a:pPr marL="0" indent="0">
              <a:buNone/>
            </a:pPr>
            <a:r>
              <a:rPr lang="en-US" sz="1050" dirty="0"/>
              <a:t>The objective of this capstone project is to analyze Philadelphia’s neighborhoods dataset and select the best location for a housing. Using data science methodology and machine learning techniques like clustering, this project aims to provide solutions to answer the business question: where to live in Philadelphia. In order to answer this, we need to understand the characteristics of each neighborhood. </a:t>
            </a:r>
          </a:p>
        </p:txBody>
      </p:sp>
      <p:sp>
        <p:nvSpPr>
          <p:cNvPr id="15" name="Google Shape;84;p13">
            <a:extLst>
              <a:ext uri="{FF2B5EF4-FFF2-40B4-BE49-F238E27FC236}">
                <a16:creationId xmlns:a16="http://schemas.microsoft.com/office/drawing/2014/main" id="{02BEC62C-21D9-3A4B-931E-3A6C4D277777}"/>
              </a:ext>
            </a:extLst>
          </p:cNvPr>
          <p:cNvSpPr txBox="1">
            <a:spLocks/>
          </p:cNvSpPr>
          <p:nvPr/>
        </p:nvSpPr>
        <p:spPr>
          <a:xfrm>
            <a:off x="5744301" y="1563843"/>
            <a:ext cx="2592875" cy="1704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4pPr>
            <a:lvl5pPr marL="2286000" marR="0" lvl="4"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5pPr>
            <a:lvl6pPr marL="2743200" marR="0" lvl="5"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6pPr>
            <a:lvl7pPr marL="3200400" marR="0" lvl="6"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7pPr>
            <a:lvl8pPr marL="3657600" marR="0" lvl="7"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8pPr>
            <a:lvl9pPr marL="4114800" marR="0" lvl="8"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9pPr>
          </a:lstStyle>
          <a:p>
            <a:pPr marL="76200" indent="0">
              <a:buNone/>
            </a:pPr>
            <a:r>
              <a:rPr lang="en-US" sz="1050" b="1" dirty="0"/>
              <a:t>Stakeholders</a:t>
            </a:r>
            <a:endParaRPr lang="en-US" sz="1050" dirty="0"/>
          </a:p>
          <a:p>
            <a:pPr marL="76200" indent="0">
              <a:buNone/>
            </a:pPr>
            <a:r>
              <a:rPr lang="en-US" sz="1050" dirty="0"/>
              <a:t>This project is helpful to anybody who wants to know more about Philadelphia, not limited to my sister only. Since many people might want to understand in and out about each neighborhood in Philadelphia, this project will help them a lot as it will segment all neighborhoods in the city and show the most frequent venue categories, population density, home value (similar to housing price), housing units and average household income in each neighborhood. </a:t>
            </a:r>
          </a:p>
          <a:p>
            <a:pPr marL="0" indent="0">
              <a:buNone/>
            </a:pPr>
            <a:endParaRPr lang="en-US" sz="1050" dirty="0"/>
          </a:p>
        </p:txBody>
      </p:sp>
    </p:spTree>
    <p:extLst>
      <p:ext uri="{BB962C8B-B14F-4D97-AF65-F5344CB8AC3E}">
        <p14:creationId xmlns:p14="http://schemas.microsoft.com/office/powerpoint/2010/main" val="3144055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5"/>
          <p:cNvSpPr txBox="1">
            <a:spLocks noGrp="1"/>
          </p:cNvSpPr>
          <p:nvPr>
            <p:ph type="ctrTitle"/>
          </p:nvPr>
        </p:nvSpPr>
        <p:spPr>
          <a:xfrm>
            <a:off x="685800" y="1811950"/>
            <a:ext cx="1591235"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Data</a:t>
            </a:r>
            <a:endParaRPr dirty="0"/>
          </a:p>
        </p:txBody>
      </p:sp>
      <p:sp>
        <p:nvSpPr>
          <p:cNvPr id="3" name="Subtitle 2">
            <a:extLst>
              <a:ext uri="{FF2B5EF4-FFF2-40B4-BE49-F238E27FC236}">
                <a16:creationId xmlns:a16="http://schemas.microsoft.com/office/drawing/2014/main" id="{CA8CCB5F-E357-D742-99FE-E188F5F58505}"/>
              </a:ext>
            </a:extLst>
          </p:cNvPr>
          <p:cNvSpPr>
            <a:spLocks noGrp="1"/>
          </p:cNvSpPr>
          <p:nvPr>
            <p:ph type="subTitle" idx="1"/>
          </p:nvPr>
        </p:nvSpPr>
        <p:spPr>
          <a:xfrm>
            <a:off x="2062474" y="427768"/>
            <a:ext cx="5455516" cy="2363962"/>
          </a:xfrm>
        </p:spPr>
        <p:txBody>
          <a:bodyPr/>
          <a:lstStyle/>
          <a:p>
            <a:r>
              <a:rPr lang="en-US" sz="1200" b="1" dirty="0"/>
              <a:t>Sources of data and how it is used:</a:t>
            </a:r>
          </a:p>
          <a:p>
            <a:endParaRPr lang="en-US" sz="1100" dirty="0"/>
          </a:p>
          <a:p>
            <a:pPr>
              <a:buFont typeface="Arial" panose="020B0604020202020204" pitchFamily="34" charset="0"/>
              <a:buChar char="•"/>
            </a:pPr>
            <a:r>
              <a:rPr lang="en-US" sz="1000" dirty="0"/>
              <a:t>Philadelphia’s neighborhood dataset including names of boroughs and their corresponding neighborhoods. The table that contain needed data is located at the bottom of this wiki website: </a:t>
            </a:r>
            <a:r>
              <a:rPr lang="en-US" sz="1000" u="sng" dirty="0">
                <a:hlinkClick r:id="rId3"/>
              </a:rPr>
              <a:t>https://en.wikipedia.org/wiki/Callowhill,_Philadelphia</a:t>
            </a:r>
            <a:r>
              <a:rPr lang="en-US" sz="1000" dirty="0"/>
              <a:t>. This data defines the scope of this project which is confined to the city of Philadelphia. </a:t>
            </a:r>
          </a:p>
          <a:p>
            <a:pPr>
              <a:buFont typeface="Arial" panose="020B0604020202020204" pitchFamily="34" charset="0"/>
              <a:buChar char="•"/>
            </a:pPr>
            <a:r>
              <a:rPr lang="en-US" sz="1000" dirty="0"/>
              <a:t> Philadelphia’s demographic data: population density, home value, housing units and average household income for each neighborhood. </a:t>
            </a:r>
          </a:p>
          <a:p>
            <a:pPr>
              <a:buFont typeface="Arial" panose="020B0604020202020204" pitchFamily="34" charset="0"/>
              <a:buChar char="•"/>
            </a:pPr>
            <a:r>
              <a:rPr lang="en-US" sz="1000" dirty="0"/>
              <a:t>Coordinates (latitude, longitude) of each neighborhood. This data is needed to generate maps, get demographic data and get venues data using Foursquare APIs. </a:t>
            </a:r>
          </a:p>
          <a:p>
            <a:pPr>
              <a:buFont typeface="Arial" panose="020B0604020202020204" pitchFamily="34" charset="0"/>
              <a:buChar char="•"/>
            </a:pPr>
            <a:r>
              <a:rPr lang="en-US" sz="1000" dirty="0"/>
              <a:t>Foursquare APIs: that contains data about all venues data around Philadelphia</a:t>
            </a:r>
          </a:p>
          <a:p>
            <a:endParaRPr lang="en-US" sz="1000" dirty="0"/>
          </a:p>
        </p:txBody>
      </p:sp>
      <p:sp>
        <p:nvSpPr>
          <p:cNvPr id="14" name="Subtitle 2">
            <a:extLst>
              <a:ext uri="{FF2B5EF4-FFF2-40B4-BE49-F238E27FC236}">
                <a16:creationId xmlns:a16="http://schemas.microsoft.com/office/drawing/2014/main" id="{E00244F1-9551-1A49-8AAF-AC7D61BD7653}"/>
              </a:ext>
            </a:extLst>
          </p:cNvPr>
          <p:cNvSpPr txBox="1">
            <a:spLocks/>
          </p:cNvSpPr>
          <p:nvPr/>
        </p:nvSpPr>
        <p:spPr>
          <a:xfrm>
            <a:off x="3143492" y="2607564"/>
            <a:ext cx="5751172" cy="23639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rgbClr val="FFFFFF"/>
              </a:buClr>
              <a:buSzPts val="1400"/>
              <a:buFont typeface="Raleway"/>
              <a:buNone/>
              <a:defRPr sz="14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1400"/>
              <a:buFont typeface="Raleway"/>
              <a:buNone/>
              <a:defRPr sz="1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1400"/>
              <a:buFont typeface="Raleway"/>
              <a:buNone/>
              <a:defRPr sz="1400" b="0" i="0" u="none" strike="noStrike" cap="none">
                <a:solidFill>
                  <a:srgbClr val="FFFFFF"/>
                </a:solidFill>
                <a:latin typeface="Raleway"/>
                <a:ea typeface="Raleway"/>
                <a:cs typeface="Raleway"/>
                <a:sym typeface="Raleway"/>
              </a:defRPr>
            </a:lvl3pPr>
            <a:lvl4pPr marL="1828800" marR="0" lvl="3" indent="-381000" algn="l" rtl="0">
              <a:lnSpc>
                <a:spcPct val="100000"/>
              </a:lnSpc>
              <a:spcBef>
                <a:spcPts val="0"/>
              </a:spcBef>
              <a:spcAft>
                <a:spcPts val="0"/>
              </a:spcAft>
              <a:buClr>
                <a:srgbClr val="FFFFFF"/>
              </a:buClr>
              <a:buSzPts val="1400"/>
              <a:buFont typeface="Raleway"/>
              <a:buNone/>
              <a:defRPr sz="1400" b="0" i="0" u="none" strike="noStrike" cap="none">
                <a:solidFill>
                  <a:srgbClr val="FFFFFF"/>
                </a:solidFill>
                <a:latin typeface="Raleway"/>
                <a:ea typeface="Raleway"/>
                <a:cs typeface="Raleway"/>
                <a:sym typeface="Raleway"/>
              </a:defRPr>
            </a:lvl4pPr>
            <a:lvl5pPr marL="2286000" marR="0" lvl="4" indent="-381000" algn="l" rtl="0">
              <a:lnSpc>
                <a:spcPct val="100000"/>
              </a:lnSpc>
              <a:spcBef>
                <a:spcPts val="0"/>
              </a:spcBef>
              <a:spcAft>
                <a:spcPts val="0"/>
              </a:spcAft>
              <a:buClr>
                <a:srgbClr val="FFFFFF"/>
              </a:buClr>
              <a:buSzPts val="1400"/>
              <a:buFont typeface="Raleway"/>
              <a:buNone/>
              <a:defRPr sz="1400" b="0" i="0" u="none" strike="noStrike" cap="none">
                <a:solidFill>
                  <a:srgbClr val="FFFFFF"/>
                </a:solidFill>
                <a:latin typeface="Raleway"/>
                <a:ea typeface="Raleway"/>
                <a:cs typeface="Raleway"/>
                <a:sym typeface="Raleway"/>
              </a:defRPr>
            </a:lvl5pPr>
            <a:lvl6pPr marL="2743200" marR="0" lvl="5" indent="-381000" algn="l" rtl="0">
              <a:lnSpc>
                <a:spcPct val="100000"/>
              </a:lnSpc>
              <a:spcBef>
                <a:spcPts val="0"/>
              </a:spcBef>
              <a:spcAft>
                <a:spcPts val="0"/>
              </a:spcAft>
              <a:buClr>
                <a:srgbClr val="FFFFFF"/>
              </a:buClr>
              <a:buSzPts val="1400"/>
              <a:buFont typeface="Raleway"/>
              <a:buNone/>
              <a:defRPr sz="1400" b="0" i="0" u="none" strike="noStrike" cap="none">
                <a:solidFill>
                  <a:srgbClr val="FFFFFF"/>
                </a:solidFill>
                <a:latin typeface="Raleway"/>
                <a:ea typeface="Raleway"/>
                <a:cs typeface="Raleway"/>
                <a:sym typeface="Raleway"/>
              </a:defRPr>
            </a:lvl6pPr>
            <a:lvl7pPr marL="3200400" marR="0" lvl="6" indent="-381000" algn="l" rtl="0">
              <a:lnSpc>
                <a:spcPct val="100000"/>
              </a:lnSpc>
              <a:spcBef>
                <a:spcPts val="0"/>
              </a:spcBef>
              <a:spcAft>
                <a:spcPts val="0"/>
              </a:spcAft>
              <a:buClr>
                <a:srgbClr val="FFFFFF"/>
              </a:buClr>
              <a:buSzPts val="1400"/>
              <a:buFont typeface="Raleway"/>
              <a:buNone/>
              <a:defRPr sz="1400" b="0" i="0" u="none" strike="noStrike" cap="none">
                <a:solidFill>
                  <a:srgbClr val="FFFFFF"/>
                </a:solidFill>
                <a:latin typeface="Raleway"/>
                <a:ea typeface="Raleway"/>
                <a:cs typeface="Raleway"/>
                <a:sym typeface="Raleway"/>
              </a:defRPr>
            </a:lvl7pPr>
            <a:lvl8pPr marL="3657600" marR="0" lvl="7" indent="-381000" algn="l" rtl="0">
              <a:lnSpc>
                <a:spcPct val="100000"/>
              </a:lnSpc>
              <a:spcBef>
                <a:spcPts val="0"/>
              </a:spcBef>
              <a:spcAft>
                <a:spcPts val="0"/>
              </a:spcAft>
              <a:buClr>
                <a:srgbClr val="FFFFFF"/>
              </a:buClr>
              <a:buSzPts val="1400"/>
              <a:buFont typeface="Raleway"/>
              <a:buNone/>
              <a:defRPr sz="1400" b="0" i="0" u="none" strike="noStrike" cap="none">
                <a:solidFill>
                  <a:srgbClr val="FFFFFF"/>
                </a:solidFill>
                <a:latin typeface="Raleway"/>
                <a:ea typeface="Raleway"/>
                <a:cs typeface="Raleway"/>
                <a:sym typeface="Raleway"/>
              </a:defRPr>
            </a:lvl8pPr>
            <a:lvl9pPr marL="4114800" marR="0" lvl="8" indent="-381000" algn="l" rtl="0">
              <a:lnSpc>
                <a:spcPct val="100000"/>
              </a:lnSpc>
              <a:spcBef>
                <a:spcPts val="0"/>
              </a:spcBef>
              <a:spcAft>
                <a:spcPts val="0"/>
              </a:spcAft>
              <a:buClr>
                <a:srgbClr val="FFFFFF"/>
              </a:buClr>
              <a:buSzPts val="1400"/>
              <a:buFont typeface="Raleway"/>
              <a:buNone/>
              <a:defRPr sz="1400" b="0" i="0" u="none" strike="noStrike" cap="none">
                <a:solidFill>
                  <a:srgbClr val="FFFFFF"/>
                </a:solidFill>
                <a:latin typeface="Raleway"/>
                <a:ea typeface="Raleway"/>
                <a:cs typeface="Raleway"/>
                <a:sym typeface="Raleway"/>
              </a:defRPr>
            </a:lvl9pPr>
          </a:lstStyle>
          <a:p>
            <a:r>
              <a:rPr lang="en-US" sz="1200" b="1" dirty="0"/>
              <a:t>Methods to extract Data:</a:t>
            </a:r>
          </a:p>
          <a:p>
            <a:endParaRPr lang="en-US" sz="1000" dirty="0"/>
          </a:p>
          <a:p>
            <a:pPr>
              <a:buFont typeface="Arial" panose="020B0604020202020204" pitchFamily="34" charset="0"/>
              <a:buChar char="•"/>
            </a:pPr>
            <a:r>
              <a:rPr lang="en-US" sz="1000" dirty="0"/>
              <a:t>Philadelphia’s neighborhood dataset on Wiki: use Beautiful Soup package to scrape data from Wiki website.</a:t>
            </a:r>
          </a:p>
          <a:p>
            <a:pPr>
              <a:buFont typeface="Arial" panose="020B0604020202020204" pitchFamily="34" charset="0"/>
              <a:buChar char="•"/>
            </a:pPr>
            <a:r>
              <a:rPr lang="en-US" sz="1000" dirty="0"/>
              <a:t>Coordinates for each neighborhood: use geocoder package to get coordinates(latitude, longitude). In order to get coordinates for each neighborhood, address, in other words, name of neighborhood is needed</a:t>
            </a:r>
          </a:p>
          <a:p>
            <a:pPr>
              <a:buFont typeface="Arial" panose="020B0604020202020204" pitchFamily="34" charset="0"/>
              <a:buChar char="•"/>
            </a:pPr>
            <a:r>
              <a:rPr lang="en-US" sz="1000" dirty="0"/>
              <a:t>Philadelphia’s demographic data: Use </a:t>
            </a:r>
            <a:r>
              <a:rPr lang="en-US" sz="1000" dirty="0" err="1"/>
              <a:t>uszipcode</a:t>
            </a:r>
            <a:r>
              <a:rPr lang="en-US" sz="1000" dirty="0"/>
              <a:t> package and </a:t>
            </a:r>
            <a:r>
              <a:rPr lang="en-US" sz="1000" dirty="0" err="1"/>
              <a:t>SearchEngine</a:t>
            </a:r>
            <a:r>
              <a:rPr lang="en-US" sz="1000" dirty="0"/>
              <a:t> library to get demographic data (population density, average household income) for each </a:t>
            </a:r>
            <a:r>
              <a:rPr lang="en-US" sz="1000" b="1" dirty="0" err="1"/>
              <a:t>zipcode</a:t>
            </a:r>
            <a:r>
              <a:rPr lang="en-US" sz="1000" dirty="0"/>
              <a:t>. 1 </a:t>
            </a:r>
            <a:r>
              <a:rPr lang="en-US" sz="1000" dirty="0" err="1"/>
              <a:t>zipcode</a:t>
            </a:r>
            <a:r>
              <a:rPr lang="en-US" sz="1000" dirty="0"/>
              <a:t> can contain multiple neighborhoods; thus, we will define the boundaries of each neighborhood inside </a:t>
            </a:r>
            <a:r>
              <a:rPr lang="en-US" sz="1000" dirty="0" err="1"/>
              <a:t>zipcode</a:t>
            </a:r>
            <a:r>
              <a:rPr lang="en-US" sz="1000" dirty="0"/>
              <a:t> and collect the most relevant data. </a:t>
            </a:r>
          </a:p>
          <a:p>
            <a:pPr>
              <a:buFont typeface="Arial" panose="020B0604020202020204" pitchFamily="34" charset="0"/>
              <a:buChar char="•"/>
            </a:pPr>
            <a:r>
              <a:rPr lang="en-US" sz="1000" dirty="0"/>
              <a:t>Foursquare APIs to get venues data: create API </a:t>
            </a:r>
            <a:r>
              <a:rPr lang="en-US" sz="1000" dirty="0" err="1"/>
              <a:t>url</a:t>
            </a:r>
            <a:r>
              <a:rPr lang="en-US" sz="1000" dirty="0"/>
              <a:t> request and get request to get all venues data. </a:t>
            </a:r>
          </a:p>
          <a:p>
            <a:endParaRPr lang="en-US" sz="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8"/>
          <p:cNvSpPr txBox="1">
            <a:spLocks noGrp="1"/>
          </p:cNvSpPr>
          <p:nvPr>
            <p:ph type="ctrTitle" idx="4294967295"/>
          </p:nvPr>
        </p:nvSpPr>
        <p:spPr>
          <a:xfrm>
            <a:off x="685800" y="1202350"/>
            <a:ext cx="6093000" cy="115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200" dirty="0"/>
              <a:t>METHODOLOGY</a:t>
            </a:r>
            <a:endParaRPr sz="3200" dirty="0"/>
          </a:p>
        </p:txBody>
      </p:sp>
      <p:sp>
        <p:nvSpPr>
          <p:cNvPr id="148" name="Google Shape;148;p18"/>
          <p:cNvSpPr txBox="1">
            <a:spLocks noGrp="1"/>
          </p:cNvSpPr>
          <p:nvPr>
            <p:ph type="subTitle" idx="4294967295"/>
          </p:nvPr>
        </p:nvSpPr>
        <p:spPr>
          <a:xfrm>
            <a:off x="685800" y="3411550"/>
            <a:ext cx="4910400" cy="7848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endParaRPr sz="1800" dirty="0"/>
          </a:p>
        </p:txBody>
      </p:sp>
      <p:sp>
        <p:nvSpPr>
          <p:cNvPr id="150" name="Google Shape;150;p18"/>
          <p:cNvSpPr/>
          <p:nvPr/>
        </p:nvSpPr>
        <p:spPr>
          <a:xfrm rot="9835936">
            <a:off x="6580777" y="2593760"/>
            <a:ext cx="162728" cy="15537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18"/>
          <p:cNvGrpSpPr/>
          <p:nvPr/>
        </p:nvGrpSpPr>
        <p:grpSpPr>
          <a:xfrm>
            <a:off x="5000188" y="1088674"/>
            <a:ext cx="162685" cy="162919"/>
            <a:chOff x="5294400" y="974850"/>
            <a:chExt cx="416500" cy="417100"/>
          </a:xfrm>
        </p:grpSpPr>
        <p:sp>
          <p:nvSpPr>
            <p:cNvPr id="152" name="Google Shape;152;p18"/>
            <p:cNvSpPr/>
            <p:nvPr/>
          </p:nvSpPr>
          <p:spPr>
            <a:xfrm>
              <a:off x="5325450" y="997975"/>
              <a:ext cx="151650" cy="154700"/>
            </a:xfrm>
            <a:custGeom>
              <a:avLst/>
              <a:gdLst/>
              <a:ahLst/>
              <a:cxnLst/>
              <a:rect l="l" t="t" r="r" b="b"/>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8"/>
            <p:cNvSpPr/>
            <p:nvPr/>
          </p:nvSpPr>
          <p:spPr>
            <a:xfrm>
              <a:off x="5294400" y="974850"/>
              <a:ext cx="416500" cy="417100"/>
            </a:xfrm>
            <a:custGeom>
              <a:avLst/>
              <a:gdLst/>
              <a:ahLst/>
              <a:cxnLst/>
              <a:rect l="l" t="t" r="r" b="b"/>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8"/>
          <p:cNvGrpSpPr/>
          <p:nvPr/>
        </p:nvGrpSpPr>
        <p:grpSpPr>
          <a:xfrm>
            <a:off x="7068971" y="1715282"/>
            <a:ext cx="1262238" cy="1262397"/>
            <a:chOff x="6643075" y="3664250"/>
            <a:chExt cx="407950" cy="407975"/>
          </a:xfrm>
        </p:grpSpPr>
        <p:sp>
          <p:nvSpPr>
            <p:cNvPr id="155" name="Google Shape;155;p18"/>
            <p:cNvSpPr/>
            <p:nvPr/>
          </p:nvSpPr>
          <p:spPr>
            <a:xfrm>
              <a:off x="6794075" y="3815250"/>
              <a:ext cx="211300" cy="211300"/>
            </a:xfrm>
            <a:custGeom>
              <a:avLst/>
              <a:gdLst/>
              <a:ahLst/>
              <a:cxnLst/>
              <a:rect l="l" t="t" r="r" b="b"/>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8"/>
            <p:cNvSpPr/>
            <p:nvPr/>
          </p:nvSpPr>
          <p:spPr>
            <a:xfrm>
              <a:off x="6643075" y="3664250"/>
              <a:ext cx="407950" cy="407975"/>
            </a:xfrm>
            <a:custGeom>
              <a:avLst/>
              <a:gdLst/>
              <a:ahLst/>
              <a:cxnLst/>
              <a:rect l="l" t="t" r="r" b="b"/>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18"/>
          <p:cNvGrpSpPr/>
          <p:nvPr/>
        </p:nvGrpSpPr>
        <p:grpSpPr>
          <a:xfrm rot="4171020">
            <a:off x="6563376" y="1551792"/>
            <a:ext cx="454545" cy="454519"/>
            <a:chOff x="576250" y="4319400"/>
            <a:chExt cx="442075" cy="442050"/>
          </a:xfrm>
        </p:grpSpPr>
        <p:sp>
          <p:nvSpPr>
            <p:cNvPr id="158" name="Google Shape;158;p18"/>
            <p:cNvSpPr/>
            <p:nvPr/>
          </p:nvSpPr>
          <p:spPr>
            <a:xfrm>
              <a:off x="576250" y="4319400"/>
              <a:ext cx="442075" cy="442050"/>
            </a:xfrm>
            <a:custGeom>
              <a:avLst/>
              <a:gdLst/>
              <a:ahLst/>
              <a:cxnLst/>
              <a:rect l="l" t="t" r="r" b="b"/>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8"/>
            <p:cNvSpPr/>
            <p:nvPr/>
          </p:nvSpPr>
          <p:spPr>
            <a:xfrm>
              <a:off x="595725" y="4668875"/>
              <a:ext cx="73100" cy="73100"/>
            </a:xfrm>
            <a:custGeom>
              <a:avLst/>
              <a:gdLst/>
              <a:ahLst/>
              <a:cxnLst/>
              <a:rect l="l" t="t" r="r" b="b"/>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8"/>
            <p:cNvSpPr/>
            <p:nvPr/>
          </p:nvSpPr>
          <p:spPr>
            <a:xfrm>
              <a:off x="652350" y="4711500"/>
              <a:ext cx="46925" cy="46925"/>
            </a:xfrm>
            <a:custGeom>
              <a:avLst/>
              <a:gdLst/>
              <a:ahLst/>
              <a:cxnLst/>
              <a:rect l="l" t="t" r="r" b="b"/>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8"/>
            <p:cNvSpPr/>
            <p:nvPr/>
          </p:nvSpPr>
          <p:spPr>
            <a:xfrm>
              <a:off x="579300" y="4638450"/>
              <a:ext cx="46900" cy="46900"/>
            </a:xfrm>
            <a:custGeom>
              <a:avLst/>
              <a:gdLst/>
              <a:ahLst/>
              <a:cxnLst/>
              <a:rect l="l" t="t" r="r" b="b"/>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18"/>
          <p:cNvGrpSpPr/>
          <p:nvPr/>
        </p:nvGrpSpPr>
        <p:grpSpPr>
          <a:xfrm>
            <a:off x="4620498" y="1288158"/>
            <a:ext cx="358875" cy="358875"/>
            <a:chOff x="5941025" y="3634400"/>
            <a:chExt cx="467650" cy="467650"/>
          </a:xfrm>
        </p:grpSpPr>
        <p:sp>
          <p:nvSpPr>
            <p:cNvPr id="163" name="Google Shape;163;p18"/>
            <p:cNvSpPr/>
            <p:nvPr/>
          </p:nvSpPr>
          <p:spPr>
            <a:xfrm>
              <a:off x="5941025" y="3634400"/>
              <a:ext cx="467650" cy="467650"/>
            </a:xfrm>
            <a:custGeom>
              <a:avLst/>
              <a:gdLst/>
              <a:ahLst/>
              <a:cxnLst/>
              <a:rect l="l" t="t" r="r" b="b"/>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18"/>
            <p:cNvSpPr/>
            <p:nvPr/>
          </p:nvSpPr>
          <p:spPr>
            <a:xfrm>
              <a:off x="6211975" y="3753150"/>
              <a:ext cx="19525" cy="18900"/>
            </a:xfrm>
            <a:custGeom>
              <a:avLst/>
              <a:gdLst/>
              <a:ahLst/>
              <a:cxnLst/>
              <a:rect l="l" t="t" r="r" b="b"/>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5943475" y="3695900"/>
              <a:ext cx="177800" cy="351350"/>
            </a:xfrm>
            <a:custGeom>
              <a:avLst/>
              <a:gdLst/>
              <a:ahLst/>
              <a:cxnLst/>
              <a:rect l="l" t="t" r="r" b="b"/>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8"/>
            <p:cNvSpPr/>
            <p:nvPr/>
          </p:nvSpPr>
          <p:spPr>
            <a:xfrm>
              <a:off x="6128575" y="3695900"/>
              <a:ext cx="86475" cy="47525"/>
            </a:xfrm>
            <a:custGeom>
              <a:avLst/>
              <a:gdLst/>
              <a:ahLst/>
              <a:cxnLst/>
              <a:rect l="l" t="t" r="r" b="b"/>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8"/>
            <p:cNvSpPr/>
            <p:nvPr/>
          </p:nvSpPr>
          <p:spPr>
            <a:xfrm>
              <a:off x="6357500" y="3940075"/>
              <a:ext cx="18900" cy="34725"/>
            </a:xfrm>
            <a:custGeom>
              <a:avLst/>
              <a:gdLst/>
              <a:ahLst/>
              <a:cxnLst/>
              <a:rect l="l" t="t" r="r" b="b"/>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8"/>
            <p:cNvSpPr/>
            <p:nvPr/>
          </p:nvSpPr>
          <p:spPr>
            <a:xfrm>
              <a:off x="6202850" y="3720875"/>
              <a:ext cx="204000" cy="278875"/>
            </a:xfrm>
            <a:custGeom>
              <a:avLst/>
              <a:gdLst/>
              <a:ahLst/>
              <a:cxnLst/>
              <a:rect l="l" t="t" r="r" b="b"/>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 name="Google Shape;169;p18"/>
          <p:cNvSpPr/>
          <p:nvPr/>
        </p:nvSpPr>
        <p:spPr>
          <a:xfrm rot="1902146">
            <a:off x="7410556" y="1156422"/>
            <a:ext cx="162718" cy="155369"/>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8"/>
          <p:cNvSpPr/>
          <p:nvPr/>
        </p:nvSpPr>
        <p:spPr>
          <a:xfrm rot="-1130564">
            <a:off x="4363392" y="1257498"/>
            <a:ext cx="162712" cy="155364"/>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p:nvPr/>
        </p:nvSpPr>
        <p:spPr>
          <a:xfrm>
            <a:off x="6827348" y="2810428"/>
            <a:ext cx="98496" cy="94048"/>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8"/>
          <p:cNvSpPr/>
          <p:nvPr/>
        </p:nvSpPr>
        <p:spPr>
          <a:xfrm rot="-9946640">
            <a:off x="7756225" y="760054"/>
            <a:ext cx="98495" cy="9404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p:nvPr/>
        </p:nvSpPr>
        <p:spPr>
          <a:xfrm rot="3967602">
            <a:off x="4264877" y="1514899"/>
            <a:ext cx="98505" cy="94057"/>
          </a:xfrm>
          <a:custGeom>
            <a:avLst/>
            <a:gdLst/>
            <a:ahLst/>
            <a:cxnLst/>
            <a:rect l="l" t="t" r="r" b="b"/>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9525" cap="rnd"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8"/>
          <p:cNvSpPr/>
          <p:nvPr/>
        </p:nvSpPr>
        <p:spPr>
          <a:xfrm rot="715072">
            <a:off x="5038782" y="1345443"/>
            <a:ext cx="1437259" cy="262263"/>
          </a:xfrm>
          <a:custGeom>
            <a:avLst/>
            <a:gdLst/>
            <a:ahLst/>
            <a:cxnLst/>
            <a:rect l="l" t="t" r="r" b="b"/>
            <a:pathLst>
              <a:path w="57493" h="10491" extrusionOk="0">
                <a:moveTo>
                  <a:pt x="0" y="10491"/>
                </a:moveTo>
                <a:cubicBezTo>
                  <a:pt x="4699" y="8766"/>
                  <a:pt x="18614" y="1056"/>
                  <a:pt x="28196" y="138"/>
                </a:cubicBezTo>
                <a:cubicBezTo>
                  <a:pt x="37778" y="-780"/>
                  <a:pt x="52610" y="4176"/>
                  <a:pt x="57493" y="4984"/>
                </a:cubicBezTo>
              </a:path>
            </a:pathLst>
          </a:custGeom>
          <a:noFill/>
          <a:ln w="9525" cap="flat" cmpd="sng">
            <a:solidFill>
              <a:srgbClr val="FFFFFF"/>
            </a:solidFill>
            <a:prstDash val="dash"/>
            <a:round/>
            <a:headEnd type="none" w="med" len="med"/>
            <a:tailEnd type="none" w="med" len="med"/>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6"/>
          <p:cNvSpPr txBox="1">
            <a:spLocks noGrp="1"/>
          </p:cNvSpPr>
          <p:nvPr>
            <p:ph type="body" idx="1"/>
          </p:nvPr>
        </p:nvSpPr>
        <p:spPr>
          <a:xfrm>
            <a:off x="1956926" y="1110786"/>
            <a:ext cx="6650626" cy="3117000"/>
          </a:xfrm>
          <a:prstGeom prst="rect">
            <a:avLst/>
          </a:prstGeom>
        </p:spPr>
        <p:txBody>
          <a:bodyPr spcFirstLastPara="1" wrap="square" lIns="91425" tIns="91425" rIns="91425" bIns="91425" anchor="ctr" anchorCtr="0">
            <a:noAutofit/>
          </a:bodyPr>
          <a:lstStyle/>
          <a:p>
            <a:pPr marL="38100" indent="0">
              <a:buNone/>
            </a:pPr>
            <a:r>
              <a:rPr lang="en-US" sz="1200" b="1" dirty="0"/>
              <a:t>1. Get neighborhoods, coordinates and demographic data and transform into </a:t>
            </a:r>
            <a:r>
              <a:rPr lang="en-US" sz="1200" b="1" dirty="0" err="1"/>
              <a:t>dataframe</a:t>
            </a:r>
            <a:endParaRPr lang="en-US" sz="1200" b="1" dirty="0"/>
          </a:p>
          <a:p>
            <a:pPr marL="38100" indent="0">
              <a:buNone/>
            </a:pPr>
            <a:r>
              <a:rPr lang="en-US" sz="1200" dirty="0"/>
              <a:t>Firstly, we need to get the list of neighborhoods in the city of Philadelphia. Fortunately, the list is available in the Wikipedia page (https://</a:t>
            </a:r>
            <a:r>
              <a:rPr lang="en-US" sz="1200" dirty="0" err="1"/>
              <a:t>en.wikipedia.org</a:t>
            </a:r>
            <a:r>
              <a:rPr lang="en-US" sz="1200" dirty="0"/>
              <a:t>/wiki/</a:t>
            </a:r>
            <a:r>
              <a:rPr lang="en-US" sz="1200" dirty="0" err="1"/>
              <a:t>Callowhill,_Philadelphia</a:t>
            </a:r>
            <a:r>
              <a:rPr lang="en-US" sz="1200" dirty="0"/>
              <a:t>.).We will do web scraping using Python requests and </a:t>
            </a:r>
            <a:r>
              <a:rPr lang="en-US" sz="1200" dirty="0" err="1"/>
              <a:t>beautifulsoup</a:t>
            </a:r>
            <a:r>
              <a:rPr lang="en-US" sz="1200" dirty="0"/>
              <a:t> packages to extract the list of neighborhoods data. However, this is just a list of names. We need to get the geographical coordinates in the form of latitude and longitude in order to be able to use Foursquare API as well as get demographic data. To do so, we will use the wonderful Geocoder package that will allow us to convert address into geographical coordinates in the form of latitude and longitude. Next, we will use the latitude and longitude of each neighborhood to get demographic data for each neighborhood. By using </a:t>
            </a:r>
            <a:r>
              <a:rPr lang="en-US" sz="1200" dirty="0" err="1"/>
              <a:t>uszipcode</a:t>
            </a:r>
            <a:r>
              <a:rPr lang="en-US" sz="1200" dirty="0"/>
              <a:t> package with </a:t>
            </a:r>
            <a:r>
              <a:rPr lang="en-US" sz="1200" dirty="0" err="1"/>
              <a:t>SearchEngine</a:t>
            </a:r>
            <a:r>
              <a:rPr lang="en-US" sz="1200" dirty="0"/>
              <a:t> library applying on the previous coordinates data, we can gather demographic data for each </a:t>
            </a:r>
            <a:r>
              <a:rPr lang="en-US" sz="1200" b="1" dirty="0" err="1"/>
              <a:t>zipcode</a:t>
            </a:r>
            <a:r>
              <a:rPr lang="en-US" sz="1200" dirty="0"/>
              <a:t>, but not for each neighborhood. Thus, we need to find the boundary of each neighborhood within each </a:t>
            </a:r>
            <a:r>
              <a:rPr lang="en-US" sz="1200" dirty="0" err="1"/>
              <a:t>zipcode</a:t>
            </a:r>
            <a:r>
              <a:rPr lang="en-US" sz="1200" dirty="0"/>
              <a:t> to get the most accurate data to analyze. After gathering the data, we will populate the data into a pandas </a:t>
            </a:r>
            <a:r>
              <a:rPr lang="en-US" sz="1200" dirty="0" err="1"/>
              <a:t>DataFrame</a:t>
            </a:r>
            <a:r>
              <a:rPr lang="en-US" sz="1200" dirty="0"/>
              <a:t> and then visualize the </a:t>
            </a:r>
            <a:r>
              <a:rPr lang="en-US" sz="1200" dirty="0" err="1"/>
              <a:t>neighbourhoods</a:t>
            </a:r>
            <a:r>
              <a:rPr lang="en-US" sz="1200" dirty="0"/>
              <a:t> in a map using Folium package. This allows us to perform a sanity check to make sure that the geographical coordinates data returned by Geocoder are correctly plotted in the city of Philadelphia.</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125;p16">
            <a:extLst>
              <a:ext uri="{FF2B5EF4-FFF2-40B4-BE49-F238E27FC236}">
                <a16:creationId xmlns:a16="http://schemas.microsoft.com/office/drawing/2014/main" id="{DFF8CD2F-C59D-C14E-AC74-128547186288}"/>
              </a:ext>
            </a:extLst>
          </p:cNvPr>
          <p:cNvSpPr txBox="1">
            <a:spLocks noGrp="1"/>
          </p:cNvSpPr>
          <p:nvPr>
            <p:ph type="body" idx="1"/>
          </p:nvPr>
        </p:nvSpPr>
        <p:spPr>
          <a:xfrm>
            <a:off x="2017886" y="1330242"/>
            <a:ext cx="6650626" cy="3117000"/>
          </a:xfrm>
          <a:prstGeom prst="rect">
            <a:avLst/>
          </a:prstGeom>
        </p:spPr>
        <p:txBody>
          <a:bodyPr spcFirstLastPara="1" wrap="square" lIns="91425" tIns="91425" rIns="91425" bIns="91425" anchor="ctr" anchorCtr="0">
            <a:noAutofit/>
          </a:bodyPr>
          <a:lstStyle/>
          <a:p>
            <a:pPr marL="38100" lvl="0" indent="0">
              <a:buNone/>
            </a:pPr>
            <a:r>
              <a:rPr lang="en-US" sz="1200" b="1" dirty="0"/>
              <a:t>2. Explore each neighborhood using Foursquare APIs</a:t>
            </a:r>
          </a:p>
          <a:p>
            <a:pPr marL="38100" lvl="0" indent="0">
              <a:buNone/>
            </a:pPr>
            <a:r>
              <a:rPr lang="en-US" sz="1200" dirty="0"/>
              <a:t>Next, we will use Foursquare API to get the top 100 venues that are within a radius of 2000 meters. We need to register a Foursquare Developer Account in order to obtain the Foursquare ID and Foursquare secret key. We then make API calls to Foursquare passing in the geographical coordinates of the neighborhoods in a Python loop. Foursquare will return the venue data in JSON format and we will extract the venue name, venue category, venue latitude and longitude. With the data, we can check how many venues were returned for each neighborhood and examine how many unique categories can be curated from all the returned venues. Then, we will analyze each neighborhood by grouping the rows by neighborhood and taking the mean of the frequency of occurrence of each venue category. </a:t>
            </a:r>
          </a:p>
          <a:p>
            <a:pPr marL="38100" lvl="0" indent="0">
              <a:buNone/>
            </a:pPr>
            <a:r>
              <a:rPr lang="en-US" sz="1200" dirty="0"/>
              <a:t>Lastly, we will perform clustering on the data by using k-means clustering. K-means clustering algorithm identifies k number of centroids, and then allocates every data point to the nearest cluster, while keeping the centroids as small as possible. It is one of the simplest and popular unsupervised machine learning algorithms and is particularly suited to solve the problem for this project. We will cluster the </a:t>
            </a:r>
            <a:r>
              <a:rPr lang="en-US" sz="1200" dirty="0" err="1"/>
              <a:t>neighbourhoods</a:t>
            </a:r>
            <a:r>
              <a:rPr lang="en-US" sz="1200" dirty="0"/>
              <a:t> into 10 clusters. The results will allow us to identify popular venue categories within each cluster and we can combine with the demographic data to get a better view of each neighborhood cluster. For example, for each cluster, we can look further at the average household income and average home value to identify if the neighborhood cluster is affluent neighborhoods, or we can look more at population and housing units data to estimate the crowdedness of each cluster/neighborhood. </a:t>
            </a:r>
          </a:p>
          <a:p>
            <a:pPr marL="38100" indent="0">
              <a:buNone/>
            </a:pPr>
            <a:endParaRPr lang="en-US" sz="1200" dirty="0"/>
          </a:p>
        </p:txBody>
      </p:sp>
    </p:spTree>
    <p:extLst>
      <p:ext uri="{BB962C8B-B14F-4D97-AF65-F5344CB8AC3E}">
        <p14:creationId xmlns:p14="http://schemas.microsoft.com/office/powerpoint/2010/main" val="3851093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457200" y="1146025"/>
            <a:ext cx="2154600" cy="8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RESULTS</a:t>
            </a:r>
            <a:endParaRPr dirty="0"/>
          </a:p>
        </p:txBody>
      </p:sp>
      <p:sp>
        <p:nvSpPr>
          <p:cNvPr id="132" name="Google Shape;132;p17"/>
          <p:cNvSpPr txBox="1">
            <a:spLocks noGrp="1"/>
          </p:cNvSpPr>
          <p:nvPr>
            <p:ph type="body" idx="1"/>
          </p:nvPr>
        </p:nvSpPr>
        <p:spPr>
          <a:xfrm>
            <a:off x="2961550" y="1146025"/>
            <a:ext cx="5502900" cy="3547500"/>
          </a:xfrm>
          <a:prstGeom prst="rect">
            <a:avLst/>
          </a:prstGeom>
        </p:spPr>
        <p:txBody>
          <a:bodyPr spcFirstLastPara="1" wrap="square" lIns="91425" tIns="91425" rIns="91425" bIns="91425" anchor="t" anchorCtr="0">
            <a:noAutofit/>
          </a:bodyPr>
          <a:lstStyle/>
          <a:p>
            <a:pPr marL="457200" lvl="0" indent="-381000" algn="l" rtl="0">
              <a:spcBef>
                <a:spcPts val="600"/>
              </a:spcBef>
              <a:spcAft>
                <a:spcPts val="0"/>
              </a:spcAft>
              <a:buSzPts val="2400"/>
              <a:buChar char="▫"/>
            </a:pPr>
            <a:r>
              <a:rPr lang="en-US" dirty="0"/>
              <a:t>Cluster modeling</a:t>
            </a:r>
            <a:endParaRPr dirty="0"/>
          </a:p>
          <a:p>
            <a:pPr marL="457200" lvl="0" indent="-381000" algn="l" rtl="0">
              <a:spcBef>
                <a:spcPts val="0"/>
              </a:spcBef>
              <a:spcAft>
                <a:spcPts val="0"/>
              </a:spcAft>
              <a:buSzPts val="2400"/>
              <a:buChar char="▫"/>
            </a:pPr>
            <a:r>
              <a:rPr lang="en-US" dirty="0"/>
              <a:t>Cluster Visualization</a:t>
            </a:r>
          </a:p>
          <a:p>
            <a:pPr marL="457200" lvl="0" indent="-381000" algn="l" rtl="0">
              <a:spcBef>
                <a:spcPts val="0"/>
              </a:spcBef>
              <a:spcAft>
                <a:spcPts val="0"/>
              </a:spcAft>
              <a:buSzPts val="2400"/>
              <a:buChar char="▫"/>
            </a:pPr>
            <a:r>
              <a:rPr lang="en-US" dirty="0"/>
              <a:t>Cluster Evaluation</a:t>
            </a:r>
          </a:p>
        </p:txBody>
      </p:sp>
      <p:grpSp>
        <p:nvGrpSpPr>
          <p:cNvPr id="133" name="Google Shape;133;p17"/>
          <p:cNvGrpSpPr/>
          <p:nvPr/>
        </p:nvGrpSpPr>
        <p:grpSpPr>
          <a:xfrm>
            <a:off x="568954" y="551499"/>
            <a:ext cx="215966" cy="342399"/>
            <a:chOff x="6718575" y="2318625"/>
            <a:chExt cx="256950" cy="407375"/>
          </a:xfrm>
        </p:grpSpPr>
        <p:sp>
          <p:nvSpPr>
            <p:cNvPr id="134" name="Google Shape;134;p17"/>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7"/>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7"/>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7"/>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7"/>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7"/>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7"/>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descr="A screenshot of a social media post&#10;&#10;Description automatically generated">
            <a:extLst>
              <a:ext uri="{FF2B5EF4-FFF2-40B4-BE49-F238E27FC236}">
                <a16:creationId xmlns:a16="http://schemas.microsoft.com/office/drawing/2014/main" id="{62660B8C-AFEE-424D-8F2D-67F84EF3C670}"/>
              </a:ext>
            </a:extLst>
          </p:cNvPr>
          <p:cNvPicPr/>
          <p:nvPr/>
        </p:nvPicPr>
        <p:blipFill>
          <a:blip r:embed="rId3">
            <a:extLst>
              <a:ext uri="{28A0092B-C50C-407E-A947-70E740481C1C}">
                <a14:useLocalDpi xmlns:a14="http://schemas.microsoft.com/office/drawing/2010/main" val="0"/>
              </a:ext>
            </a:extLst>
          </a:blip>
          <a:stretch>
            <a:fillRect/>
          </a:stretch>
        </p:blipFill>
        <p:spPr>
          <a:xfrm>
            <a:off x="784920" y="2641676"/>
            <a:ext cx="3628584" cy="1950325"/>
          </a:xfrm>
          <a:prstGeom prst="rect">
            <a:avLst/>
          </a:prstGeom>
        </p:spPr>
      </p:pic>
      <p:pic>
        <p:nvPicPr>
          <p:cNvPr id="15" name="Picture 14" descr="A picture containing text, map&#10;&#10;Description automatically generated">
            <a:extLst>
              <a:ext uri="{FF2B5EF4-FFF2-40B4-BE49-F238E27FC236}">
                <a16:creationId xmlns:a16="http://schemas.microsoft.com/office/drawing/2014/main" id="{EB33FD67-806E-A64C-930A-E24F542C52AA}"/>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5042414" y="2641676"/>
            <a:ext cx="3532632" cy="1950325"/>
          </a:xfrm>
          <a:prstGeom prst="rect">
            <a:avLst/>
          </a:prstGeom>
        </p:spPr>
      </p:pic>
      <p:sp>
        <p:nvSpPr>
          <p:cNvPr id="17" name="Google Shape;132;p17">
            <a:extLst>
              <a:ext uri="{FF2B5EF4-FFF2-40B4-BE49-F238E27FC236}">
                <a16:creationId xmlns:a16="http://schemas.microsoft.com/office/drawing/2014/main" id="{3C09DAAF-140E-FC46-92E0-A828571E173F}"/>
              </a:ext>
            </a:extLst>
          </p:cNvPr>
          <p:cNvSpPr txBox="1">
            <a:spLocks/>
          </p:cNvSpPr>
          <p:nvPr/>
        </p:nvSpPr>
        <p:spPr>
          <a:xfrm>
            <a:off x="369109" y="1502369"/>
            <a:ext cx="1611711" cy="6434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1pPr>
            <a:lvl2pPr marL="914400" marR="0" lvl="1"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2pPr>
            <a:lvl3pPr marL="1371600" marR="0" lvl="2"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3pPr>
            <a:lvl4pPr marL="1828800" marR="0" lvl="3"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4pPr>
            <a:lvl5pPr marL="2286000" marR="0" lvl="4"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5pPr>
            <a:lvl6pPr marL="2743200" marR="0" lvl="5"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6pPr>
            <a:lvl7pPr marL="3200400" marR="0" lvl="6"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7pPr>
            <a:lvl8pPr marL="3657600" marR="0" lvl="7"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8pPr>
            <a:lvl9pPr marL="4114800" marR="0" lvl="8" indent="-381000" algn="l" rtl="0">
              <a:lnSpc>
                <a:spcPct val="100000"/>
              </a:lnSpc>
              <a:spcBef>
                <a:spcPts val="0"/>
              </a:spcBef>
              <a:spcAft>
                <a:spcPts val="0"/>
              </a:spcAft>
              <a:buClr>
                <a:srgbClr val="FFFFFF"/>
              </a:buClr>
              <a:buSzPts val="2400"/>
              <a:buFont typeface="Raleway"/>
              <a:buChar char="▫"/>
              <a:defRPr sz="2400" b="0" i="0" u="none" strike="noStrike" cap="none">
                <a:solidFill>
                  <a:srgbClr val="FFFFFF"/>
                </a:solidFill>
                <a:latin typeface="Raleway"/>
                <a:ea typeface="Raleway"/>
                <a:cs typeface="Raleway"/>
                <a:sym typeface="Raleway"/>
              </a:defRPr>
            </a:lvl9pPr>
          </a:lstStyle>
          <a:p>
            <a:pPr marL="76200" indent="0">
              <a:buNone/>
            </a:pPr>
            <a:r>
              <a:rPr lang="en-US" sz="1000" dirty="0"/>
              <a:t>Please read the report for detailed results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6243D-3BA9-6748-AD5C-774FDD8B758A}"/>
              </a:ext>
            </a:extLst>
          </p:cNvPr>
          <p:cNvSpPr>
            <a:spLocks noGrp="1"/>
          </p:cNvSpPr>
          <p:nvPr>
            <p:ph type="title"/>
          </p:nvPr>
        </p:nvSpPr>
        <p:spPr>
          <a:xfrm>
            <a:off x="457200" y="1414249"/>
            <a:ext cx="2154600" cy="816300"/>
          </a:xfrm>
        </p:spPr>
        <p:txBody>
          <a:bodyPr/>
          <a:lstStyle/>
          <a:p>
            <a:r>
              <a:rPr lang="en-US" sz="1400" dirty="0"/>
              <a:t>Using K-means algorithm, we cluster the neighborhoods into 10 clusters. Each cluster shows a list of neighborhoods with their respective top venue categories and demographic data.  </a:t>
            </a:r>
            <a:br>
              <a:rPr lang="en-US" sz="1400" dirty="0"/>
            </a:br>
            <a:endParaRPr lang="en-US" sz="1400" dirty="0"/>
          </a:p>
        </p:txBody>
      </p:sp>
      <p:sp>
        <p:nvSpPr>
          <p:cNvPr id="3" name="Text Placeholder 2">
            <a:extLst>
              <a:ext uri="{FF2B5EF4-FFF2-40B4-BE49-F238E27FC236}">
                <a16:creationId xmlns:a16="http://schemas.microsoft.com/office/drawing/2014/main" id="{22065783-9B0B-084F-B930-763EAE77B60C}"/>
              </a:ext>
            </a:extLst>
          </p:cNvPr>
          <p:cNvSpPr>
            <a:spLocks noGrp="1"/>
          </p:cNvSpPr>
          <p:nvPr>
            <p:ph type="body" idx="1"/>
          </p:nvPr>
        </p:nvSpPr>
        <p:spPr>
          <a:xfrm>
            <a:off x="2985934" y="1085065"/>
            <a:ext cx="5502900" cy="3547500"/>
          </a:xfrm>
        </p:spPr>
        <p:txBody>
          <a:bodyPr/>
          <a:lstStyle/>
          <a:p>
            <a:r>
              <a:rPr lang="en-US" sz="1100" dirty="0"/>
              <a:t>Cluster 1: South Philadelphia area – Restaurant/Bar/Intersection </a:t>
            </a:r>
          </a:p>
          <a:p>
            <a:r>
              <a:rPr lang="en-US" sz="1100" dirty="0"/>
              <a:t>Cluster 2: Multiple neighborhoods around  the city – Coffeeshop, Bakery, Hotel, Park, Bar, etc.</a:t>
            </a:r>
          </a:p>
          <a:p>
            <a:r>
              <a:rPr lang="en-US" sz="1100" dirty="0"/>
              <a:t>Cluster 3: Andorra – Playground, Exhibit, Eastern European Restaurant</a:t>
            </a:r>
          </a:p>
          <a:p>
            <a:r>
              <a:rPr lang="en-US" sz="1100" dirty="0"/>
              <a:t>Cluster 4: Morrell Park and Crestmont Farms – Café, Exhibit, Ethiopian Restaurant </a:t>
            </a:r>
          </a:p>
          <a:p>
            <a:r>
              <a:rPr lang="en-US" sz="1100" dirty="0"/>
              <a:t>Cluster 5: </a:t>
            </a:r>
            <a:r>
              <a:rPr lang="en-US" sz="1100" dirty="0" err="1"/>
              <a:t>Passyunk</a:t>
            </a:r>
            <a:r>
              <a:rPr lang="en-US" sz="1100" dirty="0"/>
              <a:t> Square and </a:t>
            </a:r>
            <a:r>
              <a:rPr lang="en-US" sz="1100" dirty="0" err="1"/>
              <a:t>Wsest</a:t>
            </a:r>
            <a:r>
              <a:rPr lang="en-US" sz="1100" dirty="0"/>
              <a:t> </a:t>
            </a:r>
            <a:r>
              <a:rPr lang="en-US" sz="1100" dirty="0" err="1"/>
              <a:t>Passyunk</a:t>
            </a:r>
            <a:r>
              <a:rPr lang="en-US" sz="1100" dirty="0"/>
              <a:t>  - Flea Market</a:t>
            </a:r>
          </a:p>
          <a:p>
            <a:r>
              <a:rPr lang="en-US" sz="1100" dirty="0"/>
              <a:t>Cluster 6: Multiple neighborhoods around  the city – Restaurants, Bars, Pubs, Coffeeshops, Store, etc.</a:t>
            </a:r>
          </a:p>
          <a:p>
            <a:r>
              <a:rPr lang="en-US" sz="1100" dirty="0"/>
              <a:t>Cluster 7: Academy Gardens and Ashton Wooden Bridge  - Garden, Exhibit, Ethiopian Restaurant</a:t>
            </a:r>
          </a:p>
          <a:p>
            <a:r>
              <a:rPr lang="en-US" sz="1100" dirty="0"/>
              <a:t>Cluster 8: Several neighborhoods (5) scattered in the city – Intersection, Park, Fast food, Gym</a:t>
            </a:r>
          </a:p>
          <a:p>
            <a:r>
              <a:rPr lang="en-US" sz="1100" dirty="0"/>
              <a:t>Cluster 9: East Oak Lane – Lake, Exhibit, Electronic Store</a:t>
            </a:r>
          </a:p>
          <a:p>
            <a:r>
              <a:rPr lang="en-US" sz="1100" dirty="0"/>
              <a:t>Cluster 10: Hog Island – Airport, Exhibit, Field</a:t>
            </a:r>
          </a:p>
          <a:p>
            <a:endParaRPr lang="en-US" sz="1100" dirty="0"/>
          </a:p>
          <a:p>
            <a:endParaRPr lang="en-US" sz="1100" dirty="0"/>
          </a:p>
          <a:p>
            <a:endParaRPr lang="en-US" sz="1100" dirty="0"/>
          </a:p>
        </p:txBody>
      </p:sp>
    </p:spTree>
    <p:extLst>
      <p:ext uri="{BB962C8B-B14F-4D97-AF65-F5344CB8AC3E}">
        <p14:creationId xmlns:p14="http://schemas.microsoft.com/office/powerpoint/2010/main" val="46347177"/>
      </p:ext>
    </p:extLst>
  </p:cSld>
  <p:clrMapOvr>
    <a:masterClrMapping/>
  </p:clrMapOvr>
</p:sld>
</file>

<file path=ppt/theme/theme1.xml><?xml version="1.0" encoding="utf-8"?>
<a:theme xmlns:a="http://schemas.openxmlformats.org/drawingml/2006/main" name="Marin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1823</Words>
  <Application>Microsoft Macintosh PowerPoint</Application>
  <PresentationFormat>On-screen Show (16:9)</PresentationFormat>
  <Paragraphs>83</Paragraphs>
  <Slides>13</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Montserrat</vt:lpstr>
      <vt:lpstr>Raleway</vt:lpstr>
      <vt:lpstr>Calibri</vt:lpstr>
      <vt:lpstr>Marina template</vt:lpstr>
      <vt:lpstr>EXPLORING NEIGHBORHOODS IN PHILADELPHIA  TO ANSWER THE QUESTION: WHERE TO LIVE IN  PHILLY?</vt:lpstr>
      <vt:lpstr>INSTRUCTIONS</vt:lpstr>
      <vt:lpstr>INSTRUCTIONS</vt:lpstr>
      <vt:lpstr>Data</vt:lpstr>
      <vt:lpstr>METHODOLOGY</vt:lpstr>
      <vt:lpstr>PowerPoint Presentation</vt:lpstr>
      <vt:lpstr>PowerPoint Presentation</vt:lpstr>
      <vt:lpstr>RESULTS</vt:lpstr>
      <vt:lpstr>Using K-means algorithm, we cluster the neighborhoods into 10 clusters. Each cluster shows a list of neighborhoods with their respective top venue categories and demographic data.   </vt:lpstr>
      <vt:lpstr>PowerPoint Presentation</vt:lpstr>
      <vt:lpstr>Discussions</vt:lpstr>
      <vt:lpstr>Conclusions: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NEIGHBORHOODS IN PHILADELPHIA  TO ANSWER THE QUESTION: WHERE TO LIVE IN  PHILLY?</dc:title>
  <cp:lastModifiedBy>Linh Tran</cp:lastModifiedBy>
  <cp:revision>8</cp:revision>
  <dcterms:modified xsi:type="dcterms:W3CDTF">2019-11-03T20:18:46Z</dcterms:modified>
</cp:coreProperties>
</file>